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3"/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  <p:sldId id="304" r:id="rId49"/>
    <p:sldId id="305" r:id="rId50"/>
    <p:sldId id="306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281" r:id="rId62"/>
    <p:sldId id="330" r:id="rId63"/>
    <p:sldId id="331" r:id="rId64"/>
    <p:sldId id="332" r:id="rId65"/>
    <p:sldId id="333" r:id="rId66"/>
    <p:sldId id="334" r:id="rId67"/>
    <p:sldId id="335" r:id="rId68"/>
    <p:sldId id="336" r:id="rId69"/>
    <p:sldId id="337" r:id="rId70"/>
    <p:sldId id="338" r:id="rId71"/>
    <p:sldId id="339" r:id="rId72"/>
    <p:sldId id="340" r:id="rId73"/>
    <p:sldId id="341" r:id="rId74"/>
    <p:sldId id="342" r:id="rId75"/>
    <p:sldId id="344" r:id="rId76"/>
  </p:sldIdLst>
  <p:sldSz cx="12192000" cy="6858000"/>
  <p:notesSz cx="6858000" cy="9144000"/>
  <p:custDataLst>
    <p:tags r:id="rId8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0" Type="http://schemas.openxmlformats.org/officeDocument/2006/relationships/tags" Target="tags/tag4.xml"/><Relationship Id="rId8" Type="http://schemas.openxmlformats.org/officeDocument/2006/relationships/slide" Target="slides/slide6.xml"/><Relationship Id="rId79" Type="http://schemas.openxmlformats.org/officeDocument/2006/relationships/tableStyles" Target="tableStyles.xml"/><Relationship Id="rId78" Type="http://schemas.openxmlformats.org/officeDocument/2006/relationships/viewProps" Target="viewProps.xml"/><Relationship Id="rId77" Type="http://schemas.openxmlformats.org/officeDocument/2006/relationships/presProps" Target="presProps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tags" Target="../tags/tag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2.png"/><Relationship Id="rId1" Type="http://schemas.openxmlformats.org/officeDocument/2006/relationships/image" Target="../media/image21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6.png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7.png"/><Relationship Id="rId1" Type="http://schemas.openxmlformats.org/officeDocument/2006/relationships/tags" Target="../tags/tag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8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基本特性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42720" y="2132330"/>
            <a:ext cx="9144000" cy="388620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速度快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支持多种数据类型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支持多种编程语言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持久化，内存淘汰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功能丰富：事务，发布订阅，</a:t>
            </a:r>
            <a:r>
              <a:rPr lang="en-US" altLang="zh-CN"/>
              <a:t>pipeline</a:t>
            </a:r>
            <a:r>
              <a:rPr lang="zh-CN" altLang="en-US"/>
              <a:t>，</a:t>
            </a:r>
            <a:r>
              <a:rPr lang="en-US" altLang="zh-CN"/>
              <a:t>lua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集群分布式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92150" y="808355"/>
            <a:ext cx="10189210" cy="501015"/>
          </a:xfrm>
        </p:spPr>
        <p:txBody>
          <a:bodyPr>
            <a:normAutofit fontScale="90000"/>
          </a:bodyPr>
          <a:p>
            <a:r>
              <a:rPr lang="zh-CN" altLang="en-US"/>
              <a:t>一个</a:t>
            </a:r>
            <a:r>
              <a:rPr lang="en-US" altLang="zh-CN"/>
              <a:t>KV</a:t>
            </a:r>
            <a:r>
              <a:rPr lang="zh-CN" altLang="en-US"/>
              <a:t>怎么存储一张表的数据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309370"/>
            <a:ext cx="9144000" cy="394843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mset student:1:sno GP1666    student:1:sname </a:t>
            </a:r>
            <a:r>
              <a:rPr lang="zh-CN" altLang="en-US"/>
              <a:t>表格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mget student:1:sno  student:1:sname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存储多个无序的键值对，最大存储数量</a:t>
            </a:r>
            <a:r>
              <a:rPr lang="en-US" altLang="zh-CN"/>
              <a:t>2^32-1(40</a:t>
            </a:r>
            <a:r>
              <a:rPr lang="zh-CN" altLang="en-US"/>
              <a:t>亿左右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</a:t>
            </a:r>
            <a:r>
              <a:rPr lang="zh-CN" altLang="en-US"/>
              <a:t>哈希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94100" y="2696845"/>
            <a:ext cx="5471160" cy="33299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与</a:t>
            </a:r>
            <a:r>
              <a:rPr lang="en-US" altLang="zh-CN"/>
              <a:t>Hash</a:t>
            </a:r>
            <a:r>
              <a:rPr lang="zh-CN" altLang="en-US"/>
              <a:t>的区别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365375"/>
            <a:ext cx="9144000" cy="350075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</a:t>
            </a:r>
            <a:r>
              <a:rPr lang="zh-CN" altLang="en-US"/>
              <a:t>特点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节省内存空间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减少</a:t>
            </a:r>
            <a:r>
              <a:rPr lang="en-US" altLang="zh-CN" sz="2400">
                <a:solidFill>
                  <a:schemeClr val="tx1"/>
                </a:solidFill>
              </a:rPr>
              <a:t>key</a:t>
            </a:r>
            <a:r>
              <a:rPr lang="zh-CN" altLang="en-US" sz="2400">
                <a:solidFill>
                  <a:schemeClr val="tx1"/>
                </a:solidFill>
              </a:rPr>
              <a:t>冲突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取值减少性能消耗</a:t>
            </a:r>
            <a:endParaRPr lang="zh-CN" altLang="en-US" sz="2400">
              <a:solidFill>
                <a:schemeClr val="tx1"/>
              </a:solidFill>
            </a:endParaRPr>
          </a:p>
          <a:p>
            <a:pPr lvl="1" algn="l">
              <a:buFont typeface="Arial" panose="020B0604020202020204" pitchFamily="34" charset="0"/>
            </a:pPr>
            <a:endParaRPr lang="zh-CN" altLang="en-US" sz="2400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Hash</a:t>
            </a:r>
            <a:r>
              <a:rPr lang="zh-CN" altLang="en-US">
                <a:solidFill>
                  <a:schemeClr val="tx1"/>
                </a:solidFill>
              </a:rPr>
              <a:t>不适合场景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Filed</a:t>
            </a:r>
            <a:r>
              <a:rPr lang="zh-CN" altLang="en-US" sz="2400">
                <a:solidFill>
                  <a:schemeClr val="tx1"/>
                </a:solidFill>
              </a:rPr>
              <a:t>不能单独设置过期时间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需要考虑数据量分布的问题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906780"/>
          </a:xfrm>
        </p:spPr>
        <p:txBody>
          <a:bodyPr>
            <a:normAutofit fontScale="90000"/>
          </a:bodyPr>
          <a:p>
            <a:r>
              <a:rPr lang="en-US" altLang="zh-CN"/>
              <a:t>Hash</a:t>
            </a:r>
            <a:r>
              <a:rPr lang="zh-CN" altLang="en-US"/>
              <a:t>基本操作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794760"/>
          </a:xfrm>
        </p:spPr>
        <p:txBody>
          <a:bodyPr>
            <a:normAutofit fontScale="90000"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hset h1 f 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hmset h1 a 1 b 2 c 3 d 4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hget h1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hmget h1 a b c d 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hkeys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hvals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hgetall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hdel h1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hlen h1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del h1</a:t>
            </a:r>
            <a:endParaRPr lang="en-US" altLang="zh-CN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765175"/>
          </a:xfrm>
        </p:spPr>
        <p:txBody>
          <a:bodyPr>
            <a:normAutofit fontScale="90000"/>
          </a:bodyPr>
          <a:p>
            <a:r>
              <a:rPr lang="en-US" altLang="zh-CN"/>
              <a:t>Hash--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142490"/>
            <a:ext cx="9144000" cy="311531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ziplist:OBJ_ENCODING_ZIPLIST</a:t>
            </a:r>
            <a:r>
              <a:rPr lang="zh-CN" altLang="en-US"/>
              <a:t>（压缩列表）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hashtable:OBJ_ENCODING_HT(</a:t>
            </a:r>
            <a:r>
              <a:rPr lang="zh-CN" altLang="en-US"/>
              <a:t>哈希表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</a:t>
            </a:r>
            <a:r>
              <a:rPr lang="zh-CN" altLang="en-US"/>
              <a:t>结构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ziplist</a:t>
            </a:r>
            <a:r>
              <a:rPr lang="zh-CN" altLang="en-US" sz="2400">
                <a:solidFill>
                  <a:schemeClr val="tx1"/>
                </a:solidFill>
              </a:rPr>
              <a:t>是一个经过特殊编码的，由连续内存块组成的双向链表</a:t>
            </a:r>
            <a:endParaRPr lang="zh-CN" altLang="en-US" sz="2400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 sz="2400">
                <a:solidFill>
                  <a:schemeClr val="tx1"/>
                </a:solidFill>
              </a:rPr>
              <a:t>他不存储指向上一个链表节点和指向下一个链表节点的指针，而是存储上一个节点长度和当前节点长度</a:t>
            </a:r>
            <a:endParaRPr lang="zh-CN" altLang="en-US" sz="240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Hash--</a:t>
            </a:r>
            <a:r>
              <a:rPr lang="zh-CN" altLang="en-US"/>
              <a:t>什么时候用</a:t>
            </a:r>
            <a:r>
              <a:rPr lang="en-US" altLang="zh-CN"/>
              <a:t>ziplist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对象保存的</a:t>
            </a:r>
            <a:r>
              <a:rPr lang="en-US" altLang="zh-CN"/>
              <a:t>field</a:t>
            </a:r>
            <a:r>
              <a:rPr lang="zh-CN" altLang="en-US"/>
              <a:t>数量</a:t>
            </a:r>
            <a:r>
              <a:rPr lang="en-US" altLang="zh-CN"/>
              <a:t>&lt;512</a:t>
            </a:r>
            <a:r>
              <a:rPr lang="zh-CN" altLang="en-US"/>
              <a:t>个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</a:t>
            </a:r>
            <a:r>
              <a:rPr lang="en-US" altLang="zh-CN"/>
              <a:t>hash</a:t>
            </a:r>
            <a:r>
              <a:rPr lang="zh-CN" altLang="en-US"/>
              <a:t>对象中所有的</a:t>
            </a:r>
            <a:r>
              <a:rPr lang="en-US" altLang="zh-CN"/>
              <a:t>field</a:t>
            </a:r>
            <a:r>
              <a:rPr lang="zh-CN" altLang="en-US"/>
              <a:t>和</a:t>
            </a:r>
            <a:r>
              <a:rPr lang="en-US" altLang="zh-CN"/>
              <a:t>value</a:t>
            </a:r>
            <a:r>
              <a:rPr lang="zh-CN" altLang="en-US"/>
              <a:t>的字符串长度都</a:t>
            </a:r>
            <a:r>
              <a:rPr lang="en-US" altLang="zh-CN"/>
              <a:t>&lt;64byte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List</a:t>
            </a:r>
            <a:r>
              <a:rPr lang="zh-CN" altLang="en-US"/>
              <a:t>列表（有序）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存储有序的字符串（从左到右），元素可以重复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最大存储数量</a:t>
            </a:r>
            <a:r>
              <a:rPr lang="en-US" altLang="zh-CN"/>
              <a:t>2^63-1</a:t>
            </a:r>
            <a:r>
              <a:rPr lang="zh-CN" altLang="en-US"/>
              <a:t>（</a:t>
            </a:r>
            <a:r>
              <a:rPr lang="en-US" altLang="zh-CN"/>
              <a:t>40</a:t>
            </a:r>
            <a:r>
              <a:rPr lang="zh-CN" altLang="en-US"/>
              <a:t>亿左右）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5760" y="3898265"/>
            <a:ext cx="11460480" cy="15773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List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lpush queue a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lpush queue b c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rpush queue d 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lpop queue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rpop queue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lindex queue 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lrange queue 0 -1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7895" y="2019300"/>
            <a:ext cx="6957060" cy="31775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List</a:t>
            </a:r>
            <a:r>
              <a:rPr lang="zh-CN" altLang="en-US"/>
              <a:t>存储原理</a:t>
            </a:r>
            <a:r>
              <a:rPr lang="en-US" altLang="zh-CN"/>
              <a:t>quicklist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存储原理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3890" y="1941195"/>
            <a:ext cx="10904220" cy="46945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set</a:t>
            </a:r>
            <a:r>
              <a:rPr lang="zh-CN" altLang="en-US"/>
              <a:t>集合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</a:t>
            </a:r>
            <a:r>
              <a:rPr lang="zh-CN" altLang="en-US"/>
              <a:t>存储</a:t>
            </a:r>
            <a:r>
              <a:rPr lang="en-US" altLang="zh-CN"/>
              <a:t>String</a:t>
            </a:r>
            <a:r>
              <a:rPr lang="zh-CN" altLang="en-US"/>
              <a:t>类型的无序集合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最大存储数量</a:t>
            </a:r>
            <a:r>
              <a:rPr lang="en-US" altLang="zh-CN"/>
              <a:t>2^32-1(40</a:t>
            </a:r>
            <a:r>
              <a:rPr lang="zh-CN" altLang="en-US"/>
              <a:t>亿左右</a:t>
            </a:r>
            <a:r>
              <a:rPr lang="en-US" altLang="zh-CN"/>
              <a:t>)</a:t>
            </a:r>
            <a:endParaRPr lang="en-US" altLang="zh-C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set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sadd myset a b c d e f g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smembers  myset   </a:t>
            </a:r>
            <a:r>
              <a:rPr lang="zh-CN" altLang="en-US"/>
              <a:t>查看集合中所有的元素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scard myset  </a:t>
            </a:r>
            <a:r>
              <a:rPr lang="zh-CN" altLang="en-US"/>
              <a:t>统计集合中的元素个数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srandmember myset  </a:t>
            </a:r>
            <a:r>
              <a:rPr lang="zh-CN" altLang="en-US"/>
              <a:t>随机获取一个元素，不删除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spop myset </a:t>
            </a:r>
            <a:r>
              <a:rPr lang="zh-CN" altLang="en-US"/>
              <a:t>随即弹出一个元素，并删除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srem myset d e f </a:t>
            </a:r>
            <a:r>
              <a:rPr lang="zh-CN" altLang="en-US"/>
              <a:t>删除特定元素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sismember myset a   </a:t>
            </a:r>
            <a:r>
              <a:rPr lang="zh-CN" altLang="en-US"/>
              <a:t>判断一个元素是否存在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676275"/>
            <a:ext cx="9144000" cy="87630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998980"/>
            <a:ext cx="9144000" cy="4434840"/>
          </a:xfrm>
        </p:spPr>
        <p:txBody>
          <a:bodyPr>
            <a:normAutofit fontScale="8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</a:t>
            </a:r>
            <a:r>
              <a:rPr lang="zh-CN" altLang="en-US"/>
              <a:t>最大的长度</a:t>
            </a:r>
            <a:r>
              <a:rPr lang="en-US" altLang="zh-CN"/>
              <a:t>512M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flushdb  </a:t>
            </a:r>
            <a:r>
              <a:rPr lang="zh-CN" altLang="en-US"/>
              <a:t>清理本</a:t>
            </a:r>
            <a:r>
              <a:rPr lang="en-US" altLang="zh-CN"/>
              <a:t>db</a:t>
            </a:r>
            <a:r>
              <a:rPr lang="zh-CN" altLang="en-US"/>
              <a:t>数据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flushall  </a:t>
            </a:r>
            <a:r>
              <a:rPr lang="zh-CN" altLang="en-US"/>
              <a:t>清理所有</a:t>
            </a:r>
            <a:r>
              <a:rPr lang="en-US" altLang="zh-CN"/>
              <a:t>db</a:t>
            </a:r>
            <a:r>
              <a:rPr lang="zh-CN" altLang="en-US"/>
              <a:t>数据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 qingshan 2673 (</a:t>
            </a:r>
            <a:r>
              <a:rPr lang="zh-CN" altLang="en-US"/>
              <a:t>增改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get qingshang(</a:t>
            </a:r>
            <a:r>
              <a:rPr lang="zh-CN" altLang="en-US"/>
              <a:t>查询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keys  q*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dbsize    </a:t>
            </a:r>
            <a:r>
              <a:rPr lang="zh-CN" altLang="en-US"/>
              <a:t>多少个</a:t>
            </a:r>
            <a:r>
              <a:rPr lang="en-US" altLang="zh-CN"/>
              <a:t>key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exists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del qingshan huihui(</a:t>
            </a:r>
            <a:r>
              <a:rPr lang="zh-CN" altLang="en-US"/>
              <a:t>删除</a:t>
            </a:r>
            <a:r>
              <a:rPr lang="en-US" altLang="zh-CN"/>
              <a:t>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rename qingshan  pengyuyan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type qingshan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set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intset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hashtable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set1{a,b,c} set2{b,c,d}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sdiff  set1 set2  ---{a}   </a:t>
            </a:r>
            <a:r>
              <a:rPr lang="zh-CN" altLang="en-US"/>
              <a:t>获取差集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sinter set1 set2 --{b,c}  </a:t>
            </a:r>
            <a:r>
              <a:rPr lang="zh-CN" altLang="en-US"/>
              <a:t>获取交集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sunion set1 set2 ---{a,b,c,d}</a:t>
            </a:r>
            <a:r>
              <a:rPr lang="zh-CN" altLang="en-US"/>
              <a:t>获取并集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zset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差异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78840" y="2752725"/>
            <a:ext cx="10576560" cy="21031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zset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64640"/>
            <a:ext cx="9144000" cy="4646930"/>
          </a:xfrm>
        </p:spPr>
        <p:txBody>
          <a:bodyPr>
            <a:norm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zadd myzset 10 java 20 php 30 ruby 40 cpp 50python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zrange myzset0 -1 withscores---</a:t>
            </a:r>
            <a:r>
              <a:rPr lang="zh-CN" altLang="en-US"/>
              <a:t>获取从开始到结束的元素，带分值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zrevrange myzset 0 -1 withscores--</a:t>
            </a:r>
            <a:r>
              <a:rPr lang="zh-CN" altLang="en-US"/>
              <a:t>获取从开始到结束的反向元素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zrangebyscore myzset 20 30--</a:t>
            </a:r>
            <a:r>
              <a:rPr lang="zh-CN" altLang="en-US"/>
              <a:t>获取</a:t>
            </a:r>
            <a:r>
              <a:rPr lang="en-US" altLang="zh-CN"/>
              <a:t>20</a:t>
            </a:r>
            <a:r>
              <a:rPr lang="zh-CN" altLang="en-US"/>
              <a:t>分</a:t>
            </a:r>
            <a:r>
              <a:rPr lang="en-US" altLang="zh-CN"/>
              <a:t>30</a:t>
            </a:r>
            <a:r>
              <a:rPr lang="zh-CN" altLang="en-US"/>
              <a:t>分之间的元素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zrem myzset php cpp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zcard myzset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zincrby myzset 5 python---</a:t>
            </a:r>
            <a:r>
              <a:rPr lang="zh-CN" altLang="en-US"/>
              <a:t>加分值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zcount myzset 20 60---20</a:t>
            </a:r>
            <a:r>
              <a:rPr lang="zh-CN" altLang="en-US"/>
              <a:t>分到</a:t>
            </a:r>
            <a:r>
              <a:rPr lang="en-US" altLang="zh-CN"/>
              <a:t>60</a:t>
            </a:r>
            <a:r>
              <a:rPr lang="zh-CN" altLang="en-US"/>
              <a:t>分之间的个数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zrank myzset python--</a:t>
            </a:r>
            <a:r>
              <a:rPr lang="zh-CN" altLang="en-US"/>
              <a:t>获取元素排名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zscore myzset python---</a:t>
            </a:r>
            <a:r>
              <a:rPr lang="zh-CN" altLang="en-US"/>
              <a:t>获取分数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/>
              <a:t>zset--</a:t>
            </a:r>
            <a:r>
              <a:rPr lang="zh-CN" altLang="en-US"/>
              <a:t>存储结构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ziplist</a:t>
            </a:r>
            <a:r>
              <a:rPr lang="zh-CN" altLang="en-US"/>
              <a:t>（元素数量</a:t>
            </a:r>
            <a:r>
              <a:rPr lang="en-US" altLang="zh-CN"/>
              <a:t>&lt;128,</a:t>
            </a:r>
            <a:r>
              <a:rPr lang="zh-CN" altLang="en-US"/>
              <a:t>所有的元素长度小于</a:t>
            </a:r>
            <a:r>
              <a:rPr lang="en-US" altLang="zh-CN"/>
              <a:t>64bytes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skiplist+dict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什么是</a:t>
            </a:r>
            <a:r>
              <a:rPr lang="en-US" altLang="zh-CN"/>
              <a:t>skiplist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algn="l">
              <a:buFont typeface="Arial" panose="020B0604020202020204" pitchFamily="34" charset="0"/>
            </a:pPr>
            <a:r>
              <a:rPr lang="en-US" altLang="zh-CN"/>
              <a:t>skiplist</a:t>
            </a:r>
            <a:r>
              <a:rPr lang="zh-CN" altLang="en-US"/>
              <a:t>：增加指针，</a:t>
            </a:r>
            <a:r>
              <a:rPr lang="en-US" altLang="zh-CN"/>
              <a:t>	level</a:t>
            </a:r>
            <a:r>
              <a:rPr lang="zh-CN" altLang="en-US"/>
              <a:t>是随机的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920" y="3065780"/>
            <a:ext cx="11948160" cy="310134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发布订阅命令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订阅频道：可以一次订阅多个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 sz="2400">
                <a:solidFill>
                  <a:schemeClr val="tx1"/>
                </a:solidFill>
              </a:rPr>
              <a:t>subscribe channel-1 channel-2 channel-3</a:t>
            </a:r>
            <a:endParaRPr lang="en-US" altLang="zh-CN" sz="2400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向指定频道发布消息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publish channel-1 2673</a:t>
            </a:r>
            <a:endParaRPr lang="en-US" altLang="zh-CN">
              <a:solidFill>
                <a:schemeClr val="tx1"/>
              </a:solidFill>
            </a:endParaRPr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schemeClr val="tx1"/>
                </a:solidFill>
              </a:rPr>
              <a:t>取消订阅</a:t>
            </a:r>
            <a:endParaRPr lang="zh-CN" altLang="en-US">
              <a:solidFill>
                <a:schemeClr val="tx1"/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>
                <a:solidFill>
                  <a:schemeClr val="tx1"/>
                </a:solidFill>
              </a:rPr>
              <a:t>unsubscribe channel-1</a:t>
            </a:r>
            <a:endParaRPr lang="en-US" altLang="zh-CN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按规则（</a:t>
            </a:r>
            <a:r>
              <a:rPr lang="en-US" altLang="zh-CN"/>
              <a:t>pattern</a:t>
            </a:r>
            <a:r>
              <a:rPr lang="zh-CN" altLang="en-US"/>
              <a:t>）订阅频道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消费端</a:t>
            </a:r>
            <a:r>
              <a:rPr lang="en-US" altLang="zh-CN"/>
              <a:t>1</a:t>
            </a:r>
            <a:r>
              <a:rPr lang="zh-CN" altLang="en-US"/>
              <a:t>，关注运动消息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psubscribe *sport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消费端</a:t>
            </a:r>
            <a:r>
              <a:rPr lang="en-US" altLang="zh-CN"/>
              <a:t>2</a:t>
            </a:r>
            <a:r>
              <a:rPr lang="zh-CN" altLang="en-US"/>
              <a:t>，关注所有新闻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psubscribe news*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消费者</a:t>
            </a:r>
            <a:r>
              <a:rPr lang="en-US" altLang="zh-CN"/>
              <a:t>3</a:t>
            </a:r>
            <a:r>
              <a:rPr lang="zh-CN" altLang="en-US"/>
              <a:t>，关注天气新闻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psubscirbe news-weather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生产者，发布消息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news-sport kobe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news-music jaychou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publish news-weather sunny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20715" y="2164080"/>
            <a:ext cx="5558790" cy="252984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事务特性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按进入队列的顺序执行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不会受到其他客户端的请求的影响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事务不能嵌套，多个</a:t>
            </a:r>
            <a:r>
              <a:rPr lang="en-US" altLang="zh-CN"/>
              <a:t>multi</a:t>
            </a:r>
            <a:r>
              <a:rPr lang="zh-CN" altLang="en-US"/>
              <a:t>命令效果一样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事务命令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multi:</a:t>
            </a:r>
            <a:r>
              <a:rPr lang="zh-CN" altLang="en-US"/>
              <a:t>开启事务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exec:</a:t>
            </a:r>
            <a:r>
              <a:rPr lang="zh-CN" altLang="en-US"/>
              <a:t>执行事务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discard:</a:t>
            </a:r>
            <a:r>
              <a:rPr lang="zh-CN" altLang="en-US"/>
              <a:t>取消事务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watch:</a:t>
            </a:r>
            <a:r>
              <a:rPr lang="zh-CN" altLang="en-US"/>
              <a:t>监视</a:t>
            </a:r>
            <a:r>
              <a:rPr lang="en-US" altLang="zh-CN"/>
              <a:t>key</a:t>
            </a:r>
            <a:r>
              <a:rPr lang="zh-CN" altLang="en-US"/>
              <a:t>，如果被监视的</a:t>
            </a:r>
            <a:r>
              <a:rPr lang="en-US" altLang="zh-CN"/>
              <a:t>key</a:t>
            </a:r>
            <a:r>
              <a:rPr lang="zh-CN" altLang="en-US"/>
              <a:t>在</a:t>
            </a:r>
            <a:r>
              <a:rPr lang="en-US" altLang="zh-CN"/>
              <a:t>exec</a:t>
            </a:r>
            <a:r>
              <a:rPr lang="zh-CN" altLang="en-US"/>
              <a:t>之前被修改，事务会取消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为什么用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批量执行命令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原子性</a:t>
            </a:r>
            <a:r>
              <a:rPr lang="en-US" altLang="zh-CN"/>
              <a:t>*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操作集合的复用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27710"/>
            <a:ext cx="9144000" cy="916305"/>
          </a:xfrm>
        </p:spPr>
        <p:txBody>
          <a:bodyPr>
            <a:normAutofit fontScale="90000"/>
          </a:bodyPr>
          <a:p>
            <a:r>
              <a:rPr lang="en-US" altLang="zh-CN"/>
              <a:t>string-</a:t>
            </a:r>
            <a:r>
              <a:rPr lang="zh-CN" altLang="en-US"/>
              <a:t>存储类型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31595" y="2071370"/>
            <a:ext cx="9336405" cy="388620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整形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float</a:t>
            </a:r>
            <a:r>
              <a:rPr lang="zh-CN" altLang="en-US"/>
              <a:t>单精度浮点型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String</a:t>
            </a:r>
            <a:r>
              <a:rPr lang="zh-CN" altLang="en-US"/>
              <a:t>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中执行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redis&gt;eval lua-script key-num [key1 key2 key3...] [value1 value2 value3 ...]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</a:t>
            </a:r>
            <a:r>
              <a:rPr lang="zh-CN" altLang="en-US"/>
              <a:t>代表执行</a:t>
            </a:r>
            <a:r>
              <a:rPr lang="en-US" altLang="zh-CN"/>
              <a:t>Lua</a:t>
            </a:r>
            <a:r>
              <a:rPr lang="zh-CN" altLang="en-US"/>
              <a:t>语言的命令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lua-script</a:t>
            </a:r>
            <a:r>
              <a:rPr lang="zh-CN" altLang="en-US"/>
              <a:t>代表</a:t>
            </a:r>
            <a:r>
              <a:rPr lang="en-US" altLang="zh-CN"/>
              <a:t>Lua</a:t>
            </a:r>
            <a:r>
              <a:rPr lang="zh-CN" altLang="en-US"/>
              <a:t>语言脚本内容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key-num</a:t>
            </a:r>
            <a:r>
              <a:rPr lang="zh-CN" altLang="en-US"/>
              <a:t>表示参数中有多少个</a:t>
            </a:r>
            <a:r>
              <a:rPr lang="en-US" altLang="zh-CN"/>
              <a:t>key</a:t>
            </a:r>
            <a:r>
              <a:rPr lang="zh-CN" altLang="en-US"/>
              <a:t>，需要注意的是</a:t>
            </a:r>
            <a:r>
              <a:rPr lang="en-US" altLang="zh-CN"/>
              <a:t>redis</a:t>
            </a:r>
            <a:r>
              <a:rPr lang="zh-CN" altLang="en-US"/>
              <a:t>中</a:t>
            </a:r>
            <a:r>
              <a:rPr lang="en-US" altLang="zh-CN"/>
              <a:t>key</a:t>
            </a:r>
            <a:r>
              <a:rPr lang="zh-CN" altLang="en-US"/>
              <a:t>是从</a:t>
            </a:r>
            <a:r>
              <a:rPr lang="en-US" altLang="zh-CN"/>
              <a:t>1</a:t>
            </a:r>
            <a:r>
              <a:rPr lang="zh-CN" altLang="en-US"/>
              <a:t>开始的，如果没有</a:t>
            </a:r>
            <a:r>
              <a:rPr lang="en-US" altLang="zh-CN"/>
              <a:t>key</a:t>
            </a:r>
            <a:r>
              <a:rPr lang="zh-CN" altLang="en-US"/>
              <a:t>的参数，那么写</a:t>
            </a:r>
            <a:r>
              <a:rPr lang="en-US" altLang="zh-CN"/>
              <a:t>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[key1 key2 key3...]</a:t>
            </a:r>
            <a:r>
              <a:rPr lang="zh-CN" altLang="en-US"/>
              <a:t>是</a:t>
            </a:r>
            <a:r>
              <a:rPr lang="en-US" altLang="zh-CN"/>
              <a:t>key</a:t>
            </a:r>
            <a:r>
              <a:rPr lang="zh-CN" altLang="en-US"/>
              <a:t>作为参数传递给</a:t>
            </a:r>
            <a:r>
              <a:rPr lang="en-US" altLang="zh-CN"/>
              <a:t>Lua</a:t>
            </a:r>
            <a:r>
              <a:rPr lang="zh-CN" altLang="en-US"/>
              <a:t>语言，也可以不填，但是需要和</a:t>
            </a:r>
            <a:r>
              <a:rPr lang="en-US" altLang="zh-CN"/>
              <a:t>key-num</a:t>
            </a:r>
            <a:r>
              <a:rPr lang="zh-CN" altLang="en-US"/>
              <a:t>的个数对应起来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[value1 value2 value3...]</a:t>
            </a:r>
            <a:r>
              <a:rPr lang="zh-CN" altLang="en-US"/>
              <a:t>这些参数传递给</a:t>
            </a:r>
            <a:r>
              <a:rPr lang="en-US" altLang="zh-CN"/>
              <a:t>Lua</a:t>
            </a:r>
            <a:r>
              <a:rPr lang="zh-CN" altLang="en-US"/>
              <a:t>语言，他们是可填可不填的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‘hello world’” 0</a:t>
            </a:r>
            <a:endParaRPr lang="en-US" altLang="zh-CN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在</a:t>
            </a:r>
            <a:r>
              <a:rPr lang="en-US" altLang="zh-CN"/>
              <a:t>Lua</a:t>
            </a:r>
            <a:r>
              <a:rPr lang="zh-CN" altLang="en-US"/>
              <a:t>脚本中执行</a:t>
            </a:r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redis.call(command,key[param1,param2...])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command</a:t>
            </a:r>
            <a:r>
              <a:rPr lang="zh-CN" altLang="en-US"/>
              <a:t>是命令，包括</a:t>
            </a:r>
            <a:r>
              <a:rPr lang="en-US" altLang="zh-CN"/>
              <a:t>set</a:t>
            </a:r>
            <a:r>
              <a:rPr lang="zh-CN" altLang="en-US"/>
              <a:t>，</a:t>
            </a:r>
            <a:r>
              <a:rPr lang="en-US" altLang="zh-CN"/>
              <a:t>get</a:t>
            </a:r>
            <a:r>
              <a:rPr lang="zh-CN" altLang="en-US"/>
              <a:t>，</a:t>
            </a:r>
            <a:r>
              <a:rPr lang="en-US" altLang="zh-CN"/>
              <a:t>del</a:t>
            </a:r>
            <a:r>
              <a:rPr lang="zh-CN" altLang="en-US"/>
              <a:t>等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key</a:t>
            </a:r>
            <a:r>
              <a:rPr lang="zh-CN" altLang="en-US"/>
              <a:t>是被操作的键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param1</a:t>
            </a:r>
            <a:r>
              <a:rPr lang="zh-CN" altLang="en-US"/>
              <a:t>，</a:t>
            </a:r>
            <a:r>
              <a:rPr lang="en-US" altLang="zh-CN"/>
              <a:t>param2...</a:t>
            </a:r>
            <a:r>
              <a:rPr lang="zh-CN" altLang="en-US"/>
              <a:t>代表给</a:t>
            </a:r>
            <a:r>
              <a:rPr lang="en-US" altLang="zh-CN"/>
              <a:t>key</a:t>
            </a:r>
            <a:r>
              <a:rPr lang="zh-CN" altLang="en-US"/>
              <a:t>的参数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redis.call(‘set’,’qingshan’,’2673’)”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 “return redis.call(‘set’,KEYS[1],ARGV[1])” 1 qingshan miaomiao</a:t>
            </a:r>
            <a:endParaRPr lang="en-US" altLang="zh-CN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453390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Lua</a:t>
            </a:r>
            <a:r>
              <a:rPr lang="zh-CN" altLang="en-US"/>
              <a:t>脚本文件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74165"/>
            <a:ext cx="9144000" cy="4535170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在文件中编写操作</a:t>
            </a:r>
            <a:r>
              <a:rPr lang="en-US" altLang="zh-CN"/>
              <a:t>redis</a:t>
            </a:r>
            <a:r>
              <a:rPr lang="zh-CN" altLang="en-US"/>
              <a:t>命令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redis.call(command,key[param1,param2...])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调用</a:t>
            </a:r>
            <a:r>
              <a:rPr lang="en-US" altLang="zh-CN"/>
              <a:t>lua</a:t>
            </a:r>
            <a:r>
              <a:rPr lang="zh-CN" altLang="en-US"/>
              <a:t>脚本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 --eval </a:t>
            </a:r>
            <a:r>
              <a:rPr lang="zh-CN" altLang="en-US"/>
              <a:t>脚本名称</a:t>
            </a:r>
            <a:r>
              <a:rPr lang="en-US" altLang="zh-CN"/>
              <a:t> </a:t>
            </a:r>
            <a:r>
              <a:rPr lang="zh-CN" altLang="en-US"/>
              <a:t>参数个数</a:t>
            </a:r>
            <a:r>
              <a:rPr lang="en-US" altLang="zh-CN"/>
              <a:t> </a:t>
            </a:r>
            <a:r>
              <a:rPr lang="zh-CN" altLang="en-US"/>
              <a:t>参数</a:t>
            </a:r>
            <a:r>
              <a:rPr lang="en-US" altLang="zh-CN"/>
              <a:t>1 </a:t>
            </a:r>
            <a:r>
              <a:rPr lang="zh-CN" altLang="en-US"/>
              <a:t>参数</a:t>
            </a:r>
            <a:r>
              <a:rPr lang="en-US" altLang="zh-CN"/>
              <a:t>2....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脚本文件：</a:t>
            </a:r>
            <a:r>
              <a:rPr lang="en-US" altLang="zh-CN"/>
              <a:t>redis.call(‘set’,’qingshan’,’lua666’)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return redis.call(‘get’,’qingshan’)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--eval gupao.lua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script load ‘..................’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evalsha ‘</a:t>
            </a:r>
            <a:r>
              <a:rPr lang="zh-CN" altLang="en-US"/>
              <a:t>序列号</a:t>
            </a:r>
            <a:r>
              <a:rPr lang="en-US" altLang="zh-CN"/>
              <a:t>‘ 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执行</a:t>
            </a:r>
            <a:r>
              <a:rPr lang="en-US" altLang="zh-CN"/>
              <a:t>lua</a:t>
            </a:r>
            <a:r>
              <a:rPr lang="zh-CN" altLang="en-US"/>
              <a:t>脚本陷入死循环之后可以</a:t>
            </a:r>
            <a:r>
              <a:rPr lang="en-US" altLang="zh-CN"/>
              <a:t>script kill</a:t>
            </a:r>
            <a:r>
              <a:rPr lang="zh-CN" altLang="en-US"/>
              <a:t>结束脚本内容</a:t>
            </a:r>
            <a:r>
              <a:rPr lang="en-US" altLang="zh-CN"/>
              <a:t>   -----</a:t>
            </a:r>
            <a:r>
              <a:rPr lang="zh-CN" altLang="en-US"/>
              <a:t>用</a:t>
            </a:r>
            <a:r>
              <a:rPr lang="en-US" altLang="zh-CN"/>
              <a:t>script kill</a:t>
            </a:r>
            <a:r>
              <a:rPr lang="zh-CN" altLang="en-US"/>
              <a:t>时脚本内容不涉及</a:t>
            </a:r>
            <a:r>
              <a:rPr lang="en-US" altLang="zh-CN"/>
              <a:t>set</a:t>
            </a:r>
            <a:r>
              <a:rPr lang="zh-CN" altLang="en-US"/>
              <a:t>命令，要不然不允许结束脚本内容，有</a:t>
            </a:r>
            <a:r>
              <a:rPr lang="en-US" altLang="zh-CN"/>
              <a:t>set</a:t>
            </a:r>
            <a:r>
              <a:rPr lang="zh-CN" altLang="en-US"/>
              <a:t>语句时可以使用</a:t>
            </a:r>
            <a:r>
              <a:rPr lang="en-US" altLang="zh-CN"/>
              <a:t>shutdown nosave</a:t>
            </a:r>
            <a:r>
              <a:rPr lang="zh-CN" altLang="en-US"/>
              <a:t>来停机</a:t>
            </a:r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为什么这么快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纯内存</a:t>
            </a:r>
            <a:r>
              <a:rPr lang="en-US" altLang="zh-CN"/>
              <a:t>KV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请求单线程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同步非阻塞</a:t>
            </a:r>
            <a:r>
              <a:rPr lang="en-US" altLang="zh-CN"/>
              <a:t>I/O---</a:t>
            </a:r>
            <a:r>
              <a:rPr lang="zh-CN" altLang="en-US"/>
              <a:t>多路复用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为什么要用单线程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没有频繁的线程创建销毁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没有线程上下文切换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没有线程竞争问题</a:t>
            </a:r>
            <a:endParaRPr lang="zh-CN" altLang="en-US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虚拟内存的作用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908810"/>
            <a:ext cx="9144000" cy="422021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通过把同一块物理内存映射到不同的虚拟地址空间实现内存共享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对物理内存进行隔离，不同的进程操作互不影响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虚拟内存可以提供更大的地址空间，并且地址空间是连续的，使得程序编写，链接更加简单</a:t>
            </a:r>
            <a:endParaRPr lang="zh-CN" altLang="en-US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用户空间和内核空间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53185" y="1863090"/>
            <a:ext cx="8552815" cy="4723765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传统</a:t>
            </a:r>
            <a:r>
              <a:rPr lang="en-US" altLang="zh-CN"/>
              <a:t>IO</a:t>
            </a:r>
            <a:r>
              <a:rPr lang="zh-CN" altLang="en-US"/>
              <a:t>数据拷贝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1030" y="1722120"/>
            <a:ext cx="6827520" cy="4719955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Blocking I/O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014855"/>
            <a:ext cx="7490460" cy="3923665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I/O</a:t>
            </a:r>
            <a:r>
              <a:rPr lang="zh-CN" altLang="en-US"/>
              <a:t>多路复用</a:t>
            </a:r>
            <a:r>
              <a:rPr lang="en-US" altLang="zh-CN"/>
              <a:t>multiplexing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I/O</a:t>
            </a:r>
            <a:r>
              <a:rPr lang="zh-CN" altLang="en-US"/>
              <a:t>：网络</a:t>
            </a:r>
            <a:r>
              <a:rPr lang="en-US" altLang="zh-CN"/>
              <a:t>I/O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多路：多个</a:t>
            </a:r>
            <a:r>
              <a:rPr lang="en-US" altLang="zh-CN"/>
              <a:t>TCP</a:t>
            </a:r>
            <a:r>
              <a:rPr lang="zh-CN" altLang="en-US"/>
              <a:t>连接（</a:t>
            </a:r>
            <a:r>
              <a:rPr lang="en-US" altLang="zh-CN"/>
              <a:t>socket</a:t>
            </a:r>
            <a:r>
              <a:rPr lang="zh-CN" altLang="en-US"/>
              <a:t>或者</a:t>
            </a:r>
            <a:r>
              <a:rPr lang="en-US" altLang="zh-CN"/>
              <a:t>channel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复用：复用一个或者多个线程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02995" y="3500755"/>
            <a:ext cx="10309860" cy="3184525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6771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多路复用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33195" y="1766570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通过一种机制，一个进程能同时等待多个文件描述符，而这些文件描述符其中的任意一个进入读就绪（</a:t>
            </a:r>
            <a:r>
              <a:rPr lang="en-US" altLang="zh-CN"/>
              <a:t>readable</a:t>
            </a:r>
            <a:r>
              <a:rPr lang="zh-CN" altLang="en-US"/>
              <a:t>）状态，</a:t>
            </a:r>
            <a:r>
              <a:rPr lang="en-US" altLang="zh-CN"/>
              <a:t>select()</a:t>
            </a:r>
            <a:r>
              <a:rPr lang="zh-CN" altLang="en-US"/>
              <a:t>函数就可以返回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2925" y="2820035"/>
            <a:ext cx="9037320" cy="37331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680"/>
            <a:ext cx="9144000" cy="845820"/>
          </a:xfrm>
        </p:spPr>
        <p:txBody>
          <a:bodyPr>
            <a:normAutofit fontScale="90000"/>
          </a:bodyPr>
          <a:p>
            <a:r>
              <a:rPr lang="en-US" altLang="zh-CN"/>
              <a:t>String--</a:t>
            </a:r>
            <a:r>
              <a:rPr lang="zh-CN" altLang="en-US"/>
              <a:t>操作命令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422650" y="2223770"/>
            <a:ext cx="426085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getrange qingshan 0 1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strlen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append qingshan good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setnx qingshan pyy</a:t>
            </a:r>
            <a:endParaRPr lang="en-US" altLang="zh-CN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expire qingshan 3</a:t>
            </a:r>
            <a:endParaRPr lang="en-US" altLang="zh-CN">
              <a:sym typeface="+mn-e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 qingshan ex 10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mset qingshan 2673 huihui 666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mget qingshan huihui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incrby qingshan 100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decr qingshan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decry qingshan 100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set mf 2.6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incrbyfloat mf 7.3</a:t>
            </a:r>
            <a:endParaRPr lang="zh-C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过期策略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立即过期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惰性过期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定期过期</a:t>
            </a:r>
            <a:endParaRPr lang="zh-CN" altLang="en-US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84960" y="372110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淘汰策略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269365"/>
            <a:ext cx="9144000" cy="5165090"/>
          </a:xfrm>
        </p:spPr>
        <p:txBody>
          <a:bodyPr>
            <a:normAutofit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LRU</a:t>
            </a:r>
            <a:r>
              <a:rPr lang="zh-CN" altLang="en-US"/>
              <a:t>，</a:t>
            </a:r>
            <a:r>
              <a:rPr lang="en-US" altLang="zh-CN"/>
              <a:t>Least Recently Used</a:t>
            </a:r>
            <a:r>
              <a:rPr lang="zh-CN" altLang="en-US"/>
              <a:t>：最近最少使用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LFU</a:t>
            </a:r>
            <a:r>
              <a:rPr lang="zh-CN" altLang="en-US"/>
              <a:t>，</a:t>
            </a:r>
            <a:r>
              <a:rPr lang="en-US" altLang="zh-CN"/>
              <a:t>Least Frequently Used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</a:t>
            </a:r>
            <a:r>
              <a:rPr lang="zh-CN" altLang="en-US"/>
              <a:t>针对设置了</a:t>
            </a:r>
            <a:r>
              <a:rPr lang="en-US" altLang="zh-CN"/>
              <a:t>ttl</a:t>
            </a:r>
            <a:r>
              <a:rPr lang="zh-CN" altLang="en-US"/>
              <a:t>的</a:t>
            </a:r>
            <a:r>
              <a:rPr lang="en-US" altLang="zh-CN"/>
              <a:t>key</a:t>
            </a:r>
            <a:r>
              <a:rPr lang="zh-CN" altLang="en-US"/>
              <a:t>，</a:t>
            </a:r>
            <a:r>
              <a:rPr lang="en-US" altLang="zh-CN"/>
              <a:t>allkeys</a:t>
            </a:r>
            <a:r>
              <a:rPr lang="zh-CN" altLang="en-US"/>
              <a:t>是针对所有的</a:t>
            </a:r>
            <a:r>
              <a:rPr lang="en-US" altLang="zh-CN"/>
              <a:t>key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volatile-lru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allkeys-lru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volatile-random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allkeys-random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volatile-ttl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noeviction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LFU</a:t>
            </a:r>
            <a:r>
              <a:rPr lang="zh-CN" altLang="en-US"/>
              <a:t>的实现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90000"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</a:t>
            </a:r>
            <a:r>
              <a:rPr lang="en-US" altLang="zh-CN"/>
              <a:t>24bits</a:t>
            </a:r>
            <a:r>
              <a:rPr lang="zh-CN" altLang="en-US"/>
              <a:t>用作</a:t>
            </a:r>
            <a:r>
              <a:rPr lang="en-US" altLang="zh-CN"/>
              <a:t>LFU</a:t>
            </a:r>
            <a:r>
              <a:rPr lang="zh-CN" altLang="en-US"/>
              <a:t>时，其被分为两部分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高</a:t>
            </a:r>
            <a:r>
              <a:rPr lang="en-US" altLang="zh-CN"/>
              <a:t>16</a:t>
            </a:r>
            <a:r>
              <a:rPr lang="zh-CN" altLang="en-US"/>
              <a:t>位用来记录访问时间（单位为分钟，</a:t>
            </a:r>
            <a:r>
              <a:rPr lang="en-US" altLang="zh-CN"/>
              <a:t>ldt</a:t>
            </a:r>
            <a:r>
              <a:rPr lang="zh-CN" altLang="en-US"/>
              <a:t>，</a:t>
            </a:r>
            <a:r>
              <a:rPr lang="en-US" altLang="zh-CN"/>
              <a:t>last decrement time)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低</a:t>
            </a:r>
            <a:r>
              <a:rPr lang="en-US" altLang="zh-CN"/>
              <a:t>8</a:t>
            </a:r>
            <a:r>
              <a:rPr lang="zh-CN" altLang="en-US"/>
              <a:t>位用来记录访问频率，简称</a:t>
            </a:r>
            <a:r>
              <a:rPr lang="en-US" altLang="zh-CN"/>
              <a:t>counter</a:t>
            </a:r>
            <a:r>
              <a:rPr lang="zh-CN" altLang="en-US"/>
              <a:t>（</a:t>
            </a:r>
            <a:r>
              <a:rPr lang="en-US" altLang="zh-CN"/>
              <a:t>logc</a:t>
            </a:r>
            <a:r>
              <a:rPr lang="zh-CN" altLang="en-US"/>
              <a:t>，</a:t>
            </a:r>
            <a:r>
              <a:rPr lang="en-US" altLang="zh-CN"/>
              <a:t>logistic counter)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counter</a:t>
            </a:r>
            <a:r>
              <a:rPr lang="zh-CN" altLang="en-US"/>
              <a:t>使用基于概率的对数计数器实现的，</a:t>
            </a:r>
            <a:r>
              <a:rPr lang="en-US" altLang="zh-CN"/>
              <a:t>8</a:t>
            </a:r>
            <a:r>
              <a:rPr lang="zh-CN" altLang="en-US"/>
              <a:t>位可以表示百万次的访问频率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增长因子：</a:t>
            </a:r>
            <a:r>
              <a:rPr lang="en-US" altLang="zh-CN"/>
              <a:t>lfu-log-factor</a:t>
            </a:r>
            <a:r>
              <a:rPr lang="zh-CN" altLang="en-US"/>
              <a:t>默认是</a:t>
            </a:r>
            <a:r>
              <a:rPr lang="en-US" altLang="zh-CN"/>
              <a:t>10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衰减因子：</a:t>
            </a:r>
            <a:r>
              <a:rPr lang="en-US" altLang="zh-CN"/>
              <a:t>lfu-decay-time</a:t>
            </a:r>
            <a:r>
              <a:rPr lang="zh-CN" altLang="en-US"/>
              <a:t>默认是</a:t>
            </a:r>
            <a:r>
              <a:rPr lang="en-US" altLang="zh-CN"/>
              <a:t>1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redisObject</a:t>
            </a:r>
            <a:r>
              <a:rPr lang="zh-CN" altLang="en-US"/>
              <a:t>中的：</a:t>
            </a:r>
            <a:r>
              <a:rPr lang="en-US" altLang="zh-CN"/>
              <a:t>LRU_BITS:LRU</a:t>
            </a:r>
            <a:r>
              <a:rPr lang="zh-CN" altLang="en-US"/>
              <a:t>时更新为访问时间，</a:t>
            </a:r>
            <a:r>
              <a:rPr lang="en-US" altLang="zh-CN"/>
              <a:t>lfu</a:t>
            </a:r>
            <a:r>
              <a:rPr lang="zh-CN" altLang="en-US"/>
              <a:t>时</a:t>
            </a:r>
            <a:r>
              <a:rPr lang="en-US" altLang="zh-CN"/>
              <a:t>24bits</a:t>
            </a:r>
            <a:endParaRPr lang="en-US" altLang="zh-CN"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持久化策略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RDB:Redis DataBase ,</a:t>
            </a:r>
            <a:r>
              <a:rPr lang="zh-CN" altLang="en-US"/>
              <a:t>记录快照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AOF:Append Only File,</a:t>
            </a:r>
            <a:r>
              <a:rPr lang="zh-CN" altLang="en-US"/>
              <a:t>记录日志</a:t>
            </a:r>
            <a:endParaRPr lang="zh-CN" altLang="en-US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RDB</a:t>
            </a:r>
            <a:r>
              <a:rPr lang="zh-CN" altLang="en-US"/>
              <a:t>特点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优势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紧凑，适合备份和灾难恢复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生成文件过程不影响主进程</a:t>
            </a:r>
            <a:r>
              <a:rPr lang="en-US" altLang="zh-CN"/>
              <a:t>--</a:t>
            </a:r>
            <a:r>
              <a:rPr lang="zh-CN" altLang="en-US"/>
              <a:t>可以</a:t>
            </a:r>
            <a:r>
              <a:rPr lang="en-US" altLang="zh-CN"/>
              <a:t>fork</a:t>
            </a:r>
            <a:r>
              <a:rPr lang="zh-CN" altLang="en-US"/>
              <a:t>一个子进程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大数据集恢复速度较快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不足：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不能实时持久化，可能丢失数据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默认开启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dump.rdb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endParaRPr lang="zh-CN" altLang="en-US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AOF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4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appendonly.aof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默认不开启：</a:t>
            </a:r>
            <a:r>
              <a:rPr lang="en-US" altLang="zh-CN"/>
              <a:t>appendonly   no</a:t>
            </a:r>
            <a:r>
              <a:rPr lang="zh-CN" altLang="en-US"/>
              <a:t>修改为</a:t>
            </a:r>
            <a:r>
              <a:rPr lang="en-US" altLang="zh-CN"/>
              <a:t> yes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appendfsync: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no</a:t>
            </a:r>
            <a:r>
              <a:rPr lang="zh-CN" altLang="en-US"/>
              <a:t>表示不执行</a:t>
            </a:r>
            <a:r>
              <a:rPr lang="en-US" altLang="zh-CN"/>
              <a:t>fsync</a:t>
            </a:r>
            <a:r>
              <a:rPr lang="zh-CN" altLang="en-US"/>
              <a:t>，由操作系统保证数据同步到磁盘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always</a:t>
            </a:r>
            <a:r>
              <a:rPr lang="zh-CN" altLang="en-US"/>
              <a:t>表示每次写入都执行</a:t>
            </a:r>
            <a:r>
              <a:rPr lang="en-US" altLang="zh-CN"/>
              <a:t>fsync</a:t>
            </a:r>
            <a:r>
              <a:rPr lang="zh-CN" altLang="en-US"/>
              <a:t>，以保证数据同步到磁盘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everysec</a:t>
            </a:r>
            <a:r>
              <a:rPr lang="zh-CN" altLang="en-US"/>
              <a:t>（默认）表示每秒执行一次</a:t>
            </a:r>
            <a:r>
              <a:rPr lang="en-US" altLang="zh-CN"/>
              <a:t>fsync</a:t>
            </a:r>
            <a:r>
              <a:rPr lang="zh-CN" altLang="en-US"/>
              <a:t>，可能会导致丢失这</a:t>
            </a:r>
            <a:r>
              <a:rPr lang="en-US" altLang="zh-CN"/>
              <a:t>1s</a:t>
            </a:r>
            <a:r>
              <a:rPr lang="zh-CN" altLang="en-US"/>
              <a:t>的数据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en-US" altLang="zh-CN"/>
              <a:t>bgrewriteaof</a:t>
            </a:r>
            <a:r>
              <a:rPr lang="zh-CN" altLang="en-US"/>
              <a:t>压缩</a:t>
            </a:r>
            <a:r>
              <a:rPr lang="en-US" altLang="zh-CN"/>
              <a:t>aof</a:t>
            </a:r>
            <a:r>
              <a:rPr lang="zh-CN" altLang="en-US"/>
              <a:t>的数据，重写</a:t>
            </a:r>
            <a:r>
              <a:rPr lang="en-US" altLang="zh-CN"/>
              <a:t>,</a:t>
            </a:r>
            <a:r>
              <a:rPr lang="zh-CN" altLang="en-US"/>
              <a:t>满足这两个条件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auto-aof-rewrite-percentage  100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auto-aof-rewrite-min-size  64mb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开启之后，会优先使用</a:t>
            </a:r>
            <a:r>
              <a:rPr lang="en-US" altLang="zh-CN"/>
              <a:t>aof</a:t>
            </a:r>
            <a:r>
              <a:rPr lang="zh-CN" altLang="en-US"/>
              <a:t>持久化方式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53935" y="1920240"/>
            <a:ext cx="407670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主从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在从机节点的</a:t>
            </a:r>
            <a:r>
              <a:rPr lang="en-US" altLang="zh-CN"/>
              <a:t>redis.conf</a:t>
            </a:r>
            <a:r>
              <a:rPr lang="zh-CN" altLang="en-US"/>
              <a:t>配置中配置</a:t>
            </a:r>
            <a:endParaRPr lang="zh-CN" altLang="en-US"/>
          </a:p>
          <a:p>
            <a:pPr lvl="2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relicaof 192.168.44.186 6379(</a:t>
            </a:r>
            <a:r>
              <a:rPr lang="en-US" altLang="zh-CN">
                <a:sym typeface="+mn-ea"/>
              </a:rPr>
              <a:t>192.168.44.186 6379</a:t>
            </a:r>
            <a:r>
              <a:rPr lang="zh-CN" altLang="en-US">
                <a:sym typeface="+mn-ea"/>
              </a:rPr>
              <a:t>为主节点</a:t>
            </a:r>
            <a:r>
              <a:rPr lang="en-US" altLang="zh-CN">
                <a:sym typeface="+mn-ea"/>
              </a:rPr>
              <a:t>ip</a:t>
            </a:r>
            <a:r>
              <a:rPr lang="en-US" altLang="zh-CN"/>
              <a:t>)</a:t>
            </a:r>
            <a:endParaRPr lang="en-US" altLang="zh-CN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info replication</a:t>
            </a:r>
            <a:r>
              <a:rPr lang="zh-CN" altLang="en-US"/>
              <a:t>命令查看当前机器的主从信息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从节点只能进行读的操作，写操作会报错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命令</a:t>
            </a:r>
            <a:r>
              <a:rPr lang="en-US" altLang="zh-CN"/>
              <a:t>slaveof ip port</a:t>
            </a:r>
            <a:r>
              <a:rPr lang="zh-CN" altLang="en-US"/>
              <a:t>可以指定为谁的从节点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命令</a:t>
            </a:r>
            <a:r>
              <a:rPr lang="en-US" altLang="zh-CN"/>
              <a:t>slaveof no one </a:t>
            </a:r>
            <a:r>
              <a:rPr lang="zh-CN" altLang="en-US"/>
              <a:t>可以脱离主节点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当主节点挂掉之后，则不可用，单点故障，从节点只负责同步备份数据，不能自动切换主从，需要手动切换主从</a:t>
            </a:r>
            <a:endParaRPr lang="zh-CN" altLang="en-US"/>
          </a:p>
          <a:p>
            <a:pPr marL="0" lvl="1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主从复制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90000"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第一次称为从节点时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自己的原始数据会清除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会拿到主节点的</a:t>
            </a:r>
            <a:r>
              <a:rPr lang="en-US" altLang="zh-CN"/>
              <a:t>r</a:t>
            </a:r>
            <a:r>
              <a:rPr lang="zh-CN" altLang="en-US"/>
              <a:t>最新的</a:t>
            </a:r>
            <a:r>
              <a:rPr lang="en-US" altLang="zh-CN"/>
              <a:t>rdb</a:t>
            </a:r>
            <a:r>
              <a:rPr lang="zh-CN" altLang="en-US"/>
              <a:t>文件，进行解析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解析时，如果有新的数据写入到主节点，则这些数据会放在缓冲区中，直到从节点把主节点数据复制完之后，再去复制缓冲区的数据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从节点每秒中执行一个方法，进行数据的复制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当从节点宕机重启之后需要增量复制时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从节点的偏移量：</a:t>
            </a:r>
            <a:r>
              <a:rPr lang="en-US" altLang="zh-CN"/>
              <a:t>slave_repl_offset:4969005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主节点的偏移量：</a:t>
            </a:r>
            <a:r>
              <a:rPr lang="en-US" altLang="zh-CN"/>
              <a:t>master_repl_offset:4969005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如果两个偏移量一样，则为同步，不一样，则从从节点的那个地方开始复制数据</a:t>
            </a:r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Sentinel</a:t>
            </a:r>
            <a:r>
              <a:rPr lang="zh-CN" altLang="en-US"/>
              <a:t>哨兵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4210685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每个哨兵可以相互监控，每个哨兵可以监控所有的节点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哨兵之间的相互监控是通过发布订阅功能实现的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sentinel.conf</a:t>
            </a:r>
            <a:r>
              <a:rPr lang="zh-CN" altLang="en-US"/>
              <a:t>配置文件内容，多台</a:t>
            </a:r>
            <a:r>
              <a:rPr lang="en-US" altLang="zh-CN"/>
              <a:t>sentinel</a:t>
            </a:r>
            <a:r>
              <a:rPr lang="zh-CN" altLang="en-US"/>
              <a:t>相同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monitor redis-master 192.168.44.186 6379 2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down-after-milliseconds redis-master 30000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failover-timeout redis-master 180000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sentinel parallel-sy cs redis-master 1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当</a:t>
            </a:r>
            <a:r>
              <a:rPr lang="en-US" altLang="zh-CN"/>
              <a:t>30000</a:t>
            </a:r>
            <a:r>
              <a:rPr lang="zh-CN" altLang="en-US"/>
              <a:t>毫秒后，</a:t>
            </a:r>
            <a:r>
              <a:rPr lang="en-US" altLang="zh-CN"/>
              <a:t>sentinel</a:t>
            </a:r>
            <a:r>
              <a:rPr lang="zh-CN" altLang="en-US"/>
              <a:t>发送给</a:t>
            </a:r>
            <a:r>
              <a:rPr lang="en-US" altLang="zh-CN"/>
              <a:t>master</a:t>
            </a:r>
            <a:r>
              <a:rPr lang="zh-CN" altLang="en-US"/>
              <a:t>节点的</a:t>
            </a:r>
            <a:r>
              <a:rPr lang="en-US" altLang="zh-CN"/>
              <a:t>PING</a:t>
            </a:r>
            <a:r>
              <a:rPr lang="zh-CN" altLang="en-US"/>
              <a:t>信号没有收到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en-US" altLang="zh-CN"/>
              <a:t>master</a:t>
            </a:r>
            <a:r>
              <a:rPr lang="zh-CN" altLang="en-US"/>
              <a:t>节点回复的</a:t>
            </a:r>
            <a:r>
              <a:rPr lang="en-US" altLang="zh-CN"/>
              <a:t>PONG</a:t>
            </a:r>
            <a:r>
              <a:rPr lang="zh-CN" altLang="en-US"/>
              <a:t>信号时，该</a:t>
            </a:r>
            <a:r>
              <a:rPr lang="en-US" altLang="zh-CN"/>
              <a:t>sentinel</a:t>
            </a:r>
            <a:r>
              <a:rPr lang="zh-CN" altLang="en-US"/>
              <a:t>就认认为该</a:t>
            </a:r>
            <a:r>
              <a:rPr lang="en-US" altLang="zh-CN"/>
              <a:t>master</a:t>
            </a:r>
            <a:r>
              <a:rPr lang="zh-CN" altLang="en-US"/>
              <a:t>节点下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zh-CN" altLang="en-US"/>
              <a:t>这称为主观下线</a:t>
            </a:r>
            <a:endParaRPr lang="zh-CN" altLang="en-US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>
                <a:sym typeface="+mn-ea"/>
              </a:rPr>
              <a:t>当</a:t>
            </a:r>
            <a:r>
              <a:rPr lang="en-US" altLang="zh-CN">
                <a:sym typeface="+mn-ea"/>
              </a:rPr>
              <a:t>30000</a:t>
            </a:r>
            <a:r>
              <a:rPr lang="zh-CN" altLang="en-US">
                <a:sym typeface="+mn-ea"/>
              </a:rPr>
              <a:t>毫秒后，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发送给</a:t>
            </a:r>
            <a:r>
              <a:rPr lang="en-US" altLang="zh-CN">
                <a:sym typeface="+mn-ea"/>
              </a:rPr>
              <a:t>master</a:t>
            </a:r>
            <a:r>
              <a:rPr lang="zh-CN" altLang="en-US">
                <a:sym typeface="+mn-ea"/>
              </a:rPr>
              <a:t>节点的</a:t>
            </a:r>
            <a:r>
              <a:rPr lang="en-US" altLang="zh-CN">
                <a:sym typeface="+mn-ea"/>
              </a:rPr>
              <a:t>PING</a:t>
            </a:r>
            <a:r>
              <a:rPr lang="zh-CN" altLang="en-US">
                <a:sym typeface="+mn-ea"/>
              </a:rPr>
              <a:t>信号没有收到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en-US" altLang="zh-CN">
                <a:sym typeface="+mn-ea"/>
              </a:rPr>
              <a:t>master</a:t>
            </a:r>
            <a:r>
              <a:rPr lang="zh-CN" altLang="en-US">
                <a:sym typeface="+mn-ea"/>
              </a:rPr>
              <a:t>节点回复的</a:t>
            </a:r>
            <a:r>
              <a:rPr lang="en-US" altLang="zh-CN">
                <a:sym typeface="+mn-ea"/>
              </a:rPr>
              <a:t>PONG</a:t>
            </a:r>
            <a:r>
              <a:rPr lang="zh-CN" altLang="en-US">
                <a:sym typeface="+mn-ea"/>
              </a:rPr>
              <a:t>信号时，该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询问其他几个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，得到其他</a:t>
            </a:r>
            <a:r>
              <a:rPr lang="en-US" altLang="zh-CN">
                <a:sym typeface="+mn-ea"/>
              </a:rPr>
              <a:t>sentinel</a:t>
            </a:r>
            <a:r>
              <a:rPr lang="zh-CN" altLang="en-US">
                <a:sym typeface="+mn-ea"/>
              </a:rPr>
              <a:t>投票认为该节点确实没有恢复信号，就让该节点下线，称为客观下线</a:t>
            </a:r>
            <a:endParaRPr lang="zh-CN" altLang="en-US"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7980680" y="1376045"/>
            <a:ext cx="4018915" cy="2850515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Sentinel</a:t>
            </a:r>
            <a:r>
              <a:rPr lang="zh-CN" altLang="en-US"/>
              <a:t>选举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</a:t>
            </a:r>
            <a:r>
              <a:rPr lang="zh-CN" altLang="en-US"/>
              <a:t>基于</a:t>
            </a:r>
            <a:r>
              <a:rPr lang="en-US" altLang="zh-CN"/>
              <a:t>raft</a:t>
            </a:r>
            <a:r>
              <a:rPr lang="zh-CN" altLang="en-US"/>
              <a:t>算法（先到先得）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主节点挂掉之后，从</a:t>
            </a:r>
            <a:r>
              <a:rPr lang="en-US" altLang="zh-CN"/>
              <a:t>sentinel</a:t>
            </a:r>
            <a:r>
              <a:rPr lang="zh-CN" altLang="en-US"/>
              <a:t>之中选举一个</a:t>
            </a:r>
            <a:r>
              <a:rPr lang="en-US" altLang="zh-CN"/>
              <a:t>leader</a:t>
            </a:r>
            <a:endParaRPr lang="en-US" altLang="zh-C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422910"/>
            <a:ext cx="9144000" cy="946785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类型的三种编码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706245"/>
            <a:ext cx="9144000" cy="486854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>
                <a:sym typeface="+mn-ea"/>
              </a:rPr>
              <a:t>redisDB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dictEntity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redisObject---*ptr(</a:t>
            </a:r>
            <a:r>
              <a:rPr lang="zh-CN" altLang="en-US"/>
              <a:t>指针</a:t>
            </a:r>
            <a:r>
              <a:rPr lang="en-US" altLang="zh-CN"/>
              <a:t>)---SDS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，存储</a:t>
            </a:r>
            <a:r>
              <a:rPr lang="en-US" altLang="zh-CN"/>
              <a:t>8</a:t>
            </a:r>
            <a:r>
              <a:rPr lang="zh-CN" altLang="en-US"/>
              <a:t>个字节的长整形（</a:t>
            </a:r>
            <a:r>
              <a:rPr lang="en-US" altLang="zh-CN"/>
              <a:t>long</a:t>
            </a:r>
            <a:r>
              <a:rPr lang="zh-CN" altLang="en-US"/>
              <a:t>，</a:t>
            </a:r>
            <a:r>
              <a:rPr lang="en-US" altLang="zh-CN"/>
              <a:t>2^63-1)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embstr,embstr</a:t>
            </a:r>
            <a:r>
              <a:rPr lang="zh-CN" altLang="en-US"/>
              <a:t>格式的</a:t>
            </a:r>
            <a:r>
              <a:rPr lang="en-US" altLang="zh-CN"/>
              <a:t>sds</a:t>
            </a:r>
            <a:r>
              <a:rPr lang="zh-CN" altLang="en-US"/>
              <a:t>，存储小于</a:t>
            </a:r>
            <a:r>
              <a:rPr lang="en-US" altLang="zh-CN"/>
              <a:t>44</a:t>
            </a:r>
            <a:r>
              <a:rPr lang="zh-CN" altLang="en-US"/>
              <a:t>个字节的字符串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raw</a:t>
            </a:r>
            <a:r>
              <a:rPr lang="zh-CN" altLang="en-US"/>
              <a:t>，</a:t>
            </a:r>
            <a:r>
              <a:rPr lang="en-US" altLang="zh-CN"/>
              <a:t>sds</a:t>
            </a:r>
            <a:r>
              <a:rPr lang="zh-CN" altLang="en-US"/>
              <a:t>，存储大于</a:t>
            </a:r>
            <a:r>
              <a:rPr lang="en-US" altLang="zh-CN"/>
              <a:t>44</a:t>
            </a:r>
            <a:r>
              <a:rPr lang="zh-CN" altLang="en-US"/>
              <a:t>个字节的字符串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SDS</a:t>
            </a:r>
            <a:r>
              <a:rPr lang="zh-CN" altLang="en-US"/>
              <a:t>是：</a:t>
            </a:r>
            <a:r>
              <a:rPr lang="en-US" altLang="zh-CN"/>
              <a:t>Simple Dynamic String </a:t>
            </a:r>
            <a:r>
              <a:rPr lang="zh-CN" altLang="en-US"/>
              <a:t>简单动态字符串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master</a:t>
            </a:r>
            <a:r>
              <a:rPr lang="zh-CN" altLang="en-US"/>
              <a:t>节点选举因素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如果与哨兵连接断开的比较久，超过了某个阈值，就直接失去了选举权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如果拥有选举权，那就看谁的优先级高，这个在配置文件里可以设置</a:t>
            </a:r>
            <a:r>
              <a:rPr lang="en-US" altLang="zh-CN"/>
              <a:t>(replica-priority 100</a:t>
            </a:r>
            <a:r>
              <a:rPr lang="zh-CN" altLang="en-US"/>
              <a:t>默认</a:t>
            </a:r>
            <a:r>
              <a:rPr lang="en-US" altLang="zh-CN"/>
              <a:t>)</a:t>
            </a:r>
            <a:r>
              <a:rPr lang="zh-CN" altLang="en-US"/>
              <a:t>，数值越小优先级越高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如果优先级相同，就看谁从</a:t>
            </a:r>
            <a:r>
              <a:rPr lang="en-US" altLang="zh-CN"/>
              <a:t>master</a:t>
            </a:r>
            <a:r>
              <a:rPr lang="zh-CN" altLang="en-US"/>
              <a:t>中复制的数据最多</a:t>
            </a:r>
            <a:r>
              <a:rPr lang="en-US" altLang="zh-CN"/>
              <a:t>(</a:t>
            </a:r>
            <a:r>
              <a:rPr lang="zh-CN" altLang="en-US"/>
              <a:t>复制偏移量最大</a:t>
            </a:r>
            <a:r>
              <a:rPr lang="en-US" altLang="zh-CN"/>
              <a:t>)</a:t>
            </a:r>
            <a:r>
              <a:rPr lang="zh-CN" altLang="en-US"/>
              <a:t>，选最多的那个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如果复制数量也想通，就选择进程</a:t>
            </a:r>
            <a:r>
              <a:rPr lang="en-US" altLang="zh-CN"/>
              <a:t>id</a:t>
            </a:r>
            <a:r>
              <a:rPr lang="zh-CN" altLang="en-US"/>
              <a:t>最小的那个</a:t>
            </a:r>
            <a:endParaRPr lang="zh-CN" altLang="en-US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哨兵连接池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9055" y="2446655"/>
            <a:ext cx="5554980" cy="2926080"/>
          </a:xfrm>
          <a:prstGeom prst="rect">
            <a:avLst/>
          </a:prstGeo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分片连接池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5765" y="2223135"/>
            <a:ext cx="8374380" cy="4000500"/>
          </a:xfrm>
          <a:prstGeom prst="rect">
            <a:avLst/>
          </a:prstGeo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一致性</a:t>
            </a:r>
            <a:r>
              <a:rPr lang="en-US" altLang="zh-CN"/>
              <a:t>hash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115" y="1775460"/>
            <a:ext cx="4701540" cy="33070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8680" y="1674495"/>
            <a:ext cx="5021580" cy="36271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626360" y="5979160"/>
            <a:ext cx="5615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顺时针查找</a:t>
            </a:r>
            <a:r>
              <a:rPr lang="en-US" altLang="zh-CN"/>
              <a:t>                hash</a:t>
            </a:r>
            <a:r>
              <a:rPr lang="zh-CN" altLang="en-US"/>
              <a:t>环</a:t>
            </a:r>
            <a:endParaRPr lang="zh-CN" alt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一致性</a:t>
            </a:r>
            <a:r>
              <a:rPr lang="en-US" altLang="zh-CN"/>
              <a:t>hash</a:t>
            </a:r>
            <a:r>
              <a:rPr lang="zh-CN" altLang="en-US"/>
              <a:t>：虚拟节点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8245" y="2223135"/>
            <a:ext cx="5676900" cy="257556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555865" y="2835275"/>
            <a:ext cx="31127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一共两个节点，分出来虚拟的</a:t>
            </a:r>
            <a:r>
              <a:rPr lang="en-US" altLang="zh-CN"/>
              <a:t>node2_</a:t>
            </a:r>
            <a:r>
              <a:rPr lang="zh-CN" altLang="en-US"/>
              <a:t>节点和</a:t>
            </a:r>
            <a:r>
              <a:rPr lang="en-US" altLang="zh-CN"/>
              <a:t>node_1</a:t>
            </a:r>
            <a:r>
              <a:rPr lang="zh-CN" altLang="en-US"/>
              <a:t>节点，目的是使数据分布均匀</a:t>
            </a:r>
            <a:endParaRPr lang="zh-CN" altLang="en-US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hash</a:t>
            </a:r>
            <a:r>
              <a:rPr lang="zh-CN" altLang="en-US"/>
              <a:t>环底层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02130" y="1893570"/>
            <a:ext cx="6256020" cy="32372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3035" y="1674495"/>
            <a:ext cx="4335780" cy="1554480"/>
          </a:xfrm>
          <a:prstGeom prst="rect">
            <a:avLst/>
          </a:prstGeom>
        </p:spPr>
      </p:pic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集群</a:t>
            </a:r>
            <a:r>
              <a:rPr lang="en-US" altLang="zh-CN"/>
              <a:t>key</a:t>
            </a:r>
            <a:r>
              <a:rPr lang="zh-CN" altLang="en-US"/>
              <a:t>分片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对</a:t>
            </a:r>
            <a:r>
              <a:rPr lang="en-US" altLang="zh-CN"/>
              <a:t>key</a:t>
            </a:r>
            <a:r>
              <a:rPr lang="zh-CN" altLang="en-US"/>
              <a:t>进行</a:t>
            </a:r>
            <a:r>
              <a:rPr lang="en-US" altLang="zh-CN"/>
              <a:t>CRC16</a:t>
            </a:r>
            <a:r>
              <a:rPr lang="zh-CN" altLang="en-US"/>
              <a:t>算法，再除以</a:t>
            </a:r>
            <a:r>
              <a:rPr lang="en-US" altLang="zh-CN"/>
              <a:t>16384</a:t>
            </a:r>
            <a:r>
              <a:rPr lang="zh-CN" altLang="en-US"/>
              <a:t>然后取模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如果想让相同类型的值放入同一个分片中则可以用命令：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set a{qs} 1  1   set b{qs}2 1,a1</a:t>
            </a:r>
            <a:r>
              <a:rPr lang="zh-CN" altLang="en-US"/>
              <a:t>，</a:t>
            </a:r>
            <a:r>
              <a:rPr lang="en-US" altLang="zh-CN"/>
              <a:t>b2</a:t>
            </a:r>
            <a:r>
              <a:rPr lang="zh-CN" altLang="en-US"/>
              <a:t>会放在同一个分片中，这时只会对大括号内的</a:t>
            </a:r>
            <a:r>
              <a:rPr lang="en-US" altLang="zh-CN"/>
              <a:t>qs</a:t>
            </a:r>
            <a:r>
              <a:rPr lang="zh-CN" altLang="en-US"/>
              <a:t>进行</a:t>
            </a:r>
            <a:r>
              <a:rPr lang="en-US" altLang="zh-CN"/>
              <a:t>hash</a:t>
            </a:r>
            <a:r>
              <a:rPr lang="zh-CN" altLang="en-US"/>
              <a:t>除以</a:t>
            </a:r>
            <a:r>
              <a:rPr lang="en-US" altLang="zh-CN"/>
              <a:t>16384</a:t>
            </a:r>
            <a:r>
              <a:rPr lang="zh-CN" altLang="en-US"/>
              <a:t>取模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0795" y="3990340"/>
            <a:ext cx="7642860" cy="2488565"/>
          </a:xfrm>
          <a:prstGeom prst="rect">
            <a:avLst/>
          </a:prstGeom>
        </p:spPr>
      </p:pic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 Cluster</a:t>
            </a:r>
            <a:r>
              <a:rPr lang="zh-CN" altLang="en-US"/>
              <a:t>故障转移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2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slave</a:t>
            </a:r>
            <a:r>
              <a:rPr lang="zh-CN" altLang="en-US"/>
              <a:t>发现自己的</a:t>
            </a:r>
            <a:r>
              <a:rPr lang="en-US" altLang="zh-CN"/>
              <a:t>master</a:t>
            </a:r>
            <a:r>
              <a:rPr lang="zh-CN" altLang="en-US"/>
              <a:t>变为</a:t>
            </a:r>
            <a:r>
              <a:rPr lang="en-US" altLang="zh-CN"/>
              <a:t>FAIL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将自己记录的集群</a:t>
            </a:r>
            <a:r>
              <a:rPr lang="en-US" altLang="zh-CN"/>
              <a:t>currentEpoch</a:t>
            </a:r>
            <a:r>
              <a:rPr lang="zh-CN" altLang="en-US"/>
              <a:t>加</a:t>
            </a:r>
            <a:r>
              <a:rPr lang="en-US" altLang="zh-CN"/>
              <a:t>1</a:t>
            </a:r>
            <a:r>
              <a:rPr lang="zh-CN" altLang="en-US"/>
              <a:t>，并广播</a:t>
            </a:r>
            <a:r>
              <a:rPr lang="en-US" altLang="zh-CN"/>
              <a:t>FAILOVER_AUTH_REQUEST</a:t>
            </a:r>
            <a:r>
              <a:rPr lang="zh-CN" altLang="en-US"/>
              <a:t>信息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其他节点收到该信息，只有</a:t>
            </a:r>
            <a:r>
              <a:rPr lang="en-US" altLang="zh-CN"/>
              <a:t>master</a:t>
            </a:r>
            <a:r>
              <a:rPr lang="zh-CN" altLang="en-US"/>
              <a:t>响应，判断请求者的合法性，并发送</a:t>
            </a:r>
            <a:r>
              <a:rPr lang="en-US" altLang="zh-CN"/>
              <a:t>FAILOVER_AUTH_ACK</a:t>
            </a:r>
            <a:r>
              <a:rPr lang="zh-CN" altLang="en-US"/>
              <a:t>，对每一个</a:t>
            </a:r>
            <a:r>
              <a:rPr lang="en-US" altLang="zh-CN"/>
              <a:t>epoch</a:t>
            </a:r>
            <a:r>
              <a:rPr lang="zh-CN" altLang="en-US"/>
              <a:t>只发送一次</a:t>
            </a:r>
            <a:r>
              <a:rPr lang="en-US" altLang="zh-CN"/>
              <a:t>ack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尝试</a:t>
            </a:r>
            <a:r>
              <a:rPr lang="en-US" altLang="zh-CN"/>
              <a:t>failover</a:t>
            </a:r>
            <a:r>
              <a:rPr lang="zh-CN" altLang="en-US"/>
              <a:t>的</a:t>
            </a:r>
            <a:r>
              <a:rPr lang="en-US" altLang="zh-CN"/>
              <a:t>slave</a:t>
            </a:r>
            <a:r>
              <a:rPr lang="zh-CN" altLang="en-US"/>
              <a:t>收集</a:t>
            </a:r>
            <a:r>
              <a:rPr lang="en-US" altLang="zh-CN"/>
              <a:t>FAILOVER_AUTH_ACK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超过半数后变成新</a:t>
            </a:r>
            <a:r>
              <a:rPr lang="en-US" altLang="zh-CN"/>
              <a:t>Master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广播</a:t>
            </a:r>
            <a:r>
              <a:rPr lang="en-US" altLang="zh-CN"/>
              <a:t>Pong</a:t>
            </a:r>
            <a:r>
              <a:rPr lang="zh-CN" altLang="en-US"/>
              <a:t>通知其他集群节点</a:t>
            </a:r>
            <a:endParaRPr lang="zh-CN" alt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 Cluster</a:t>
            </a:r>
            <a:r>
              <a:rPr lang="zh-CN" altLang="en-US"/>
              <a:t>特点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无中心架构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数据按照</a:t>
            </a:r>
            <a:r>
              <a:rPr lang="en-US" altLang="zh-CN"/>
              <a:t>slot</a:t>
            </a:r>
            <a:r>
              <a:rPr lang="zh-CN" altLang="en-US"/>
              <a:t>存储分布在多个节点，节点间数据共享，可动态调整数据分布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可扩展性，可线性扩展到</a:t>
            </a:r>
            <a:r>
              <a:rPr lang="en-US" altLang="zh-CN"/>
              <a:t>1000</a:t>
            </a:r>
            <a:r>
              <a:rPr lang="zh-CN" altLang="en-US"/>
              <a:t>个结点（官方推荐不超过</a:t>
            </a:r>
            <a:r>
              <a:rPr lang="en-US" altLang="zh-CN"/>
              <a:t>1000</a:t>
            </a:r>
            <a:r>
              <a:rPr lang="zh-CN" altLang="en-US"/>
              <a:t>个），节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zh-CN" altLang="en-US"/>
              <a:t>点可动态添加或删除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高可用性，部分节点不可用时，集群仍可用，通过增加</a:t>
            </a:r>
            <a:r>
              <a:rPr lang="en-US" altLang="zh-CN"/>
              <a:t>Slave</a:t>
            </a:r>
            <a:r>
              <a:rPr lang="zh-CN" altLang="en-US"/>
              <a:t>做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en-US" altLang="zh-CN"/>
              <a:t>standby</a:t>
            </a:r>
            <a:r>
              <a:rPr lang="zh-CN" altLang="en-US"/>
              <a:t>数据副本，能够实现故障自动</a:t>
            </a:r>
            <a:r>
              <a:rPr lang="en-US" altLang="zh-CN"/>
              <a:t>failover</a:t>
            </a:r>
            <a:r>
              <a:rPr lang="zh-CN" altLang="en-US"/>
              <a:t>，节点之间通过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en-US" altLang="zh-CN"/>
              <a:t>gossip</a:t>
            </a:r>
            <a:r>
              <a:rPr lang="zh-CN" altLang="en-US"/>
              <a:t>协议交换状态信息，用投票机制完成</a:t>
            </a:r>
            <a:r>
              <a:rPr lang="en-US" altLang="zh-CN"/>
              <a:t>slave</a:t>
            </a:r>
            <a:r>
              <a:rPr lang="zh-CN" altLang="en-US"/>
              <a:t>到</a:t>
            </a:r>
            <a:r>
              <a:rPr lang="en-US" altLang="zh-CN"/>
              <a:t>master</a:t>
            </a:r>
            <a:r>
              <a:rPr lang="zh-CN" altLang="en-US"/>
              <a:t>的角色提升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降低运维成本，提高系统的扩展性和可用性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新增节点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新增节点如何重新分片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一个新节点</a:t>
            </a:r>
            <a:r>
              <a:rPr lang="en-US" altLang="zh-CN"/>
              <a:t>add-node</a:t>
            </a:r>
            <a:r>
              <a:rPr lang="zh-CN" altLang="en-US"/>
              <a:t>加入集群后，是没有</a:t>
            </a:r>
            <a:r>
              <a:rPr lang="en-US" altLang="zh-CN"/>
              <a:t>slots</a:t>
            </a:r>
            <a:r>
              <a:rPr lang="zh-CN" altLang="en-US"/>
              <a:t>的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redis-cli --cluster reshard </a:t>
            </a:r>
            <a:r>
              <a:rPr lang="zh-CN" altLang="en-US"/>
              <a:t>目标节点</a:t>
            </a:r>
            <a:r>
              <a:rPr lang="en-US" altLang="zh-CN"/>
              <a:t> </a:t>
            </a:r>
            <a:r>
              <a:rPr lang="zh-CN" altLang="en-US"/>
              <a:t>（</a:t>
            </a:r>
            <a:r>
              <a:rPr lang="en-US" altLang="zh-CN"/>
              <a:t>IP</a:t>
            </a:r>
            <a:r>
              <a:rPr lang="zh-CN" altLang="en-US"/>
              <a:t>端口）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这时会要求你输入分配的槽位，生成</a:t>
            </a:r>
            <a:r>
              <a:rPr lang="en-US" altLang="zh-CN"/>
              <a:t>reshard</a:t>
            </a:r>
            <a:r>
              <a:rPr lang="zh-CN" altLang="en-US"/>
              <a:t>计划，确定就会迁移数据</a:t>
            </a:r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732790" y="555625"/>
            <a:ext cx="9935210" cy="784225"/>
          </a:xfrm>
        </p:spPr>
        <p:txBody>
          <a:bodyPr>
            <a:normAutofit fontScale="90000"/>
          </a:bodyPr>
          <a:p>
            <a:r>
              <a:rPr lang="zh-CN" altLang="en-US"/>
              <a:t>为什么</a:t>
            </a:r>
            <a:r>
              <a:rPr lang="en-US" altLang="zh-CN"/>
              <a:t>redis</a:t>
            </a:r>
            <a:r>
              <a:rPr lang="zh-CN" altLang="en-US"/>
              <a:t>要用</a:t>
            </a:r>
            <a:r>
              <a:rPr lang="en-US" altLang="zh-CN"/>
              <a:t>SDS</a:t>
            </a:r>
            <a:r>
              <a:rPr lang="zh-CN" altLang="en-US"/>
              <a:t>实现字符串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01115" y="1240155"/>
            <a:ext cx="9366885" cy="497141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C</a:t>
            </a:r>
            <a:r>
              <a:rPr lang="zh-CN" altLang="en-US"/>
              <a:t>语言字符串的特点：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内存空间预先分配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获取字符串长度的时间复杂度</a:t>
            </a:r>
            <a:r>
              <a:rPr lang="en-US" altLang="zh-CN"/>
              <a:t>O(n)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长度变更因其内存重新分配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用</a:t>
            </a:r>
            <a:r>
              <a:rPr lang="en-US" altLang="zh-CN"/>
              <a:t>’\0’</a:t>
            </a:r>
            <a:r>
              <a:rPr lang="zh-CN" altLang="en-US"/>
              <a:t>判断字符串结束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graphicFrame>
        <p:nvGraphicFramePr>
          <p:cNvPr id="7" name="表格 6"/>
          <p:cNvGraphicFramePr/>
          <p:nvPr>
            <p:custDataLst>
              <p:tags r:id="rId1"/>
            </p:custDataLst>
          </p:nvPr>
        </p:nvGraphicFramePr>
        <p:xfrm>
          <a:off x="834390" y="3467735"/>
          <a:ext cx="11068050" cy="227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37175"/>
                <a:gridCol w="5730875"/>
              </a:tblGrid>
              <a:tr h="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</a:t>
                      </a:r>
                      <a:r>
                        <a:rPr lang="zh-CN" altLang="en-US"/>
                        <a:t>字符数组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SDS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获取字符串长度的复杂度为</a:t>
                      </a:r>
                      <a:r>
                        <a:rPr lang="en-US" altLang="zh-CN"/>
                        <a:t>O(N)(</a:t>
                      </a:r>
                      <a:r>
                        <a:rPr lang="zh-CN" altLang="en-US"/>
                        <a:t>需要遍历</a:t>
                      </a:r>
                      <a:r>
                        <a:rPr lang="en-US" altLang="zh-CN"/>
                        <a:t>)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获取字符串长度的复杂度为</a:t>
                      </a:r>
                      <a:r>
                        <a:rPr lang="en-US" altLang="zh-CN"/>
                        <a:t>O(1)(</a:t>
                      </a:r>
                      <a:r>
                        <a:rPr lang="zh-CN" altLang="en-US"/>
                        <a:t>底层有</a:t>
                      </a:r>
                      <a:r>
                        <a:rPr lang="en-US" altLang="zh-CN"/>
                        <a:t>len</a:t>
                      </a:r>
                      <a:r>
                        <a:rPr lang="zh-CN" altLang="en-US"/>
                        <a:t>保存长度</a:t>
                      </a:r>
                      <a:r>
                        <a:rPr lang="en-US" altLang="zh-CN"/>
                        <a:t>)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是不安全的，可能会造成缓冲区溢出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API</a:t>
                      </a:r>
                      <a:r>
                        <a:rPr lang="zh-CN" altLang="en-US"/>
                        <a:t>是安全的的，不会造成缓冲区溢出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修改字符串长度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次必然需要执行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次内存重分配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修改字符串长度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次最多需要执行</a:t>
                      </a:r>
                      <a:r>
                        <a:rPr lang="en-US" altLang="zh-CN"/>
                        <a:t>N</a:t>
                      </a:r>
                      <a:r>
                        <a:rPr lang="zh-CN" altLang="en-US"/>
                        <a:t>次内存重分配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只能保存文本数据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可以保存文本或者二进制数据</a:t>
                      </a:r>
                      <a:endParaRPr lang="zh-CN" altLang="en-US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可是使用所有</a:t>
                      </a:r>
                      <a:r>
                        <a:rPr lang="en-US" altLang="zh-CN"/>
                        <a:t>&lt;string.h&gt;</a:t>
                      </a:r>
                      <a:r>
                        <a:rPr lang="zh-CN" altLang="en-US"/>
                        <a:t>库中的函数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可以使用一部分</a:t>
                      </a:r>
                      <a:r>
                        <a:rPr lang="en-US" altLang="zh-CN"/>
                        <a:t>&lt;string.h&gt;</a:t>
                      </a:r>
                      <a:r>
                        <a:rPr lang="zh-CN" altLang="en-US"/>
                        <a:t>库中的函数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jedis</a:t>
            </a:r>
            <a:r>
              <a:rPr lang="zh-CN" altLang="en-US"/>
              <a:t>客户端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6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jedis</a:t>
            </a:r>
            <a:r>
              <a:rPr lang="zh-CN" altLang="en-US"/>
              <a:t>线程不安全的，多线程环境下数据不安全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可以使用</a:t>
            </a:r>
            <a:r>
              <a:rPr lang="en-US" altLang="zh-CN"/>
              <a:t>JedisPool</a:t>
            </a:r>
            <a:r>
              <a:rPr lang="zh-CN" altLang="en-US"/>
              <a:t>连接池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分为普通连接池：</a:t>
            </a:r>
            <a:r>
              <a:rPr lang="en-US" altLang="zh-CN"/>
              <a:t>JedisPool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分片连接池：</a:t>
            </a:r>
            <a:r>
              <a:rPr lang="en-US" altLang="zh-CN"/>
              <a:t>ShardedJedisPool</a:t>
            </a:r>
            <a:endParaRPr lang="en-US" altLang="zh-CN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哨兵连接池：</a:t>
            </a:r>
            <a:r>
              <a:rPr lang="en-US" altLang="zh-CN"/>
              <a:t>JedisSentinelPool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都是通过</a:t>
            </a:r>
            <a:r>
              <a:rPr lang="en-US" altLang="zh-CN"/>
              <a:t>pool.getResource().set(“”,””);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支持：发布订阅，事务，</a:t>
            </a:r>
            <a:r>
              <a:rPr lang="en-US" altLang="zh-CN"/>
              <a:t>Lua</a:t>
            </a:r>
            <a:r>
              <a:rPr lang="zh-CN" altLang="en-US"/>
              <a:t>脚本，客户端分片，哨兵，集群，</a:t>
            </a:r>
            <a:r>
              <a:rPr lang="en-US" altLang="zh-CN"/>
              <a:t>pipeline</a:t>
            </a:r>
            <a:endParaRPr lang="en-US" altLang="zh-CN"/>
          </a:p>
          <a:p>
            <a:pPr marL="342900" lvl="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底层，先把</a:t>
            </a:r>
            <a:r>
              <a:rPr lang="en-US" altLang="zh-CN"/>
              <a:t>set</a:t>
            </a:r>
            <a:r>
              <a:rPr lang="zh-CN" altLang="en-US"/>
              <a:t>的</a:t>
            </a:r>
            <a:r>
              <a:rPr lang="en-US" altLang="zh-CN"/>
              <a:t>key</a:t>
            </a:r>
            <a:r>
              <a:rPr lang="zh-CN" altLang="en-US"/>
              <a:t>进行</a:t>
            </a:r>
            <a:r>
              <a:rPr lang="en-US" altLang="zh-CN"/>
              <a:t>crc16</a:t>
            </a:r>
            <a:r>
              <a:rPr lang="zh-CN" altLang="en-US"/>
              <a:t>算法除以</a:t>
            </a:r>
            <a:r>
              <a:rPr lang="en-US" altLang="zh-CN"/>
              <a:t>16384</a:t>
            </a:r>
            <a:r>
              <a:rPr lang="zh-CN" altLang="en-US"/>
              <a:t>取模之后作为</a:t>
            </a:r>
            <a:r>
              <a:rPr lang="en-US" altLang="zh-CN"/>
              <a:t>key</a:t>
            </a:r>
            <a:r>
              <a:rPr lang="zh-CN" altLang="en-US"/>
              <a:t>，</a:t>
            </a:r>
            <a:r>
              <a:rPr lang="en-US" altLang="zh-CN"/>
              <a:t>value</a:t>
            </a:r>
            <a:r>
              <a:rPr lang="zh-CN" altLang="en-US"/>
              <a:t>为</a:t>
            </a:r>
            <a:endParaRPr lang="zh-CN" altLang="en-US"/>
          </a:p>
          <a:p>
            <a:pPr lvl="0" algn="l">
              <a:buFont typeface="Arial" panose="020B0604020202020204" pitchFamily="34" charset="0"/>
            </a:pPr>
            <a:r>
              <a:rPr lang="zh-CN" altLang="en-US"/>
              <a:t>该槽对应的</a:t>
            </a:r>
            <a:r>
              <a:rPr lang="en-US" altLang="zh-CN"/>
              <a:t>jedisPool</a:t>
            </a:r>
            <a:r>
              <a:rPr lang="zh-CN" altLang="en-US"/>
              <a:t>连接，</a:t>
            </a:r>
            <a:r>
              <a:rPr lang="en-US" altLang="zh-CN"/>
              <a:t>set</a:t>
            </a:r>
            <a:r>
              <a:rPr lang="zh-CN" altLang="en-US"/>
              <a:t>时，直接对</a:t>
            </a:r>
            <a:r>
              <a:rPr lang="en-US" altLang="zh-CN"/>
              <a:t>key</a:t>
            </a:r>
            <a:r>
              <a:rPr lang="zh-CN" altLang="en-US"/>
              <a:t>取模之后，</a:t>
            </a:r>
            <a:r>
              <a:rPr lang="en-US" altLang="zh-CN"/>
              <a:t>get</a:t>
            </a:r>
            <a:r>
              <a:rPr lang="zh-CN" altLang="en-US"/>
              <a:t>（</a:t>
            </a:r>
            <a:r>
              <a:rPr lang="en-US" altLang="zh-CN"/>
              <a:t>slot</a:t>
            </a:r>
            <a:r>
              <a:rPr lang="zh-CN" altLang="en-US"/>
              <a:t>）就是连接，对这个连接进行</a:t>
            </a:r>
            <a:r>
              <a:rPr lang="en-US" altLang="zh-CN"/>
              <a:t>set</a:t>
            </a:r>
            <a:endParaRPr lang="en-US" altLang="zh-CN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分布式锁基本要求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互斥性：只有一个客户端能够持有锁（</a:t>
            </a:r>
            <a:r>
              <a:rPr lang="en-US" altLang="zh-CN"/>
              <a:t>nx</a:t>
            </a:r>
            <a:r>
              <a:rPr lang="zh-CN" altLang="en-US"/>
              <a:t>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不会产生死锁：即使持有锁的客户端崩溃，也能保证后续其他客户端可以获得锁</a:t>
            </a:r>
            <a:r>
              <a:rPr lang="en-US" altLang="zh-CN"/>
              <a:t>(expire)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只有持有这把锁的客户端才能解锁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不写</a:t>
            </a:r>
            <a:r>
              <a:rPr lang="en-US" altLang="zh-CN"/>
              <a:t>Lua</a:t>
            </a:r>
            <a:r>
              <a:rPr lang="zh-CN" altLang="en-US"/>
              <a:t>脚本是不能保证锁得原子性的</a:t>
            </a:r>
            <a:endParaRPr lang="zh-CN" altLang="en-US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pipeline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pipeline</a:t>
            </a:r>
            <a:r>
              <a:rPr lang="zh-CN" altLang="en-US"/>
              <a:t>会把批量的操作打包，到</a:t>
            </a:r>
            <a:r>
              <a:rPr lang="en-US" altLang="zh-CN"/>
              <a:t>8M</a:t>
            </a:r>
            <a:r>
              <a:rPr lang="zh-CN" altLang="en-US"/>
              <a:t>时进行传递。批量操作时很快，缓存数据包的大小（</a:t>
            </a:r>
            <a:r>
              <a:rPr lang="en-US" altLang="zh-CN"/>
              <a:t>8192</a:t>
            </a:r>
            <a:r>
              <a:rPr lang="zh-CN" altLang="en-US"/>
              <a:t>）时客户端发送给服务端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38935" y="3110230"/>
            <a:ext cx="5890260" cy="3253740"/>
          </a:xfrm>
          <a:prstGeom prst="rect">
            <a:avLst/>
          </a:prstGeom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Luttece</a:t>
            </a:r>
            <a:r>
              <a:rPr lang="zh-CN" altLang="en-US"/>
              <a:t>同步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线程安全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64615" y="2921635"/>
            <a:ext cx="7353300" cy="3489960"/>
          </a:xfrm>
          <a:prstGeom prst="rect">
            <a:avLst/>
          </a:prstGeo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Luttece</a:t>
            </a:r>
            <a:r>
              <a:rPr lang="zh-CN" altLang="en-US"/>
              <a:t>异步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5775" y="2284730"/>
            <a:ext cx="7970520" cy="3566160"/>
          </a:xfrm>
          <a:prstGeom prst="rect">
            <a:avLst/>
          </a:prstGeo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Luttece</a:t>
            </a:r>
            <a:r>
              <a:rPr lang="zh-CN" altLang="en-US"/>
              <a:t>的加锁实现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147050" y="1738630"/>
            <a:ext cx="1912620" cy="3684270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 sz="1400"/>
              <a:t>通过</a:t>
            </a:r>
            <a:r>
              <a:rPr lang="en-US" altLang="zh-CN" sz="1400"/>
              <a:t>watchdog</a:t>
            </a:r>
            <a:r>
              <a:rPr lang="zh-CN" altLang="en-US" sz="1400"/>
              <a:t>来（</a:t>
            </a:r>
            <a:r>
              <a:rPr lang="en-US" altLang="zh-CN" sz="1400"/>
              <a:t>listener</a:t>
            </a:r>
            <a:r>
              <a:rPr lang="zh-CN" altLang="en-US" sz="1400"/>
              <a:t>监听器）判断数据是否完成，没有完成则，，实现定时任务，每十秒钟跑一次，对锁进行续期</a:t>
            </a:r>
            <a:r>
              <a:rPr lang="en-US" altLang="zh-CN" sz="1400"/>
              <a:t>30</a:t>
            </a:r>
            <a:r>
              <a:rPr lang="zh-CN" altLang="en-US" sz="1400"/>
              <a:t>秒</a:t>
            </a:r>
            <a:endParaRPr lang="zh-CN" altLang="en-US" sz="1400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31495" y="1603375"/>
            <a:ext cx="7315200" cy="4573905"/>
          </a:xfrm>
          <a:prstGeom prst="rect">
            <a:avLst/>
          </a:prstGeom>
        </p:spPr>
      </p:pic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en-US" altLang="zh-CN"/>
              <a:t>redis</a:t>
            </a:r>
            <a:r>
              <a:rPr lang="zh-CN" altLang="en-US"/>
              <a:t>数据一致性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lnSpcReduction="1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原则：</a:t>
            </a:r>
            <a:r>
              <a:rPr lang="en-US" altLang="zh-CN"/>
              <a:t> </a:t>
            </a:r>
            <a:r>
              <a:rPr lang="zh-CN" altLang="en-US"/>
              <a:t>以数据库的数据为准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先删除缓存，在更新数据库</a:t>
            </a:r>
            <a:r>
              <a:rPr lang="en-US" altLang="zh-CN"/>
              <a:t>---</a:t>
            </a:r>
            <a:r>
              <a:rPr lang="zh-CN" altLang="en-US"/>
              <a:t>会出现</a:t>
            </a:r>
            <a:r>
              <a:rPr lang="en-US" altLang="zh-CN"/>
              <a:t>aba</a:t>
            </a:r>
            <a:r>
              <a:rPr lang="zh-CN" altLang="en-US"/>
              <a:t>的问题</a:t>
            </a:r>
            <a:r>
              <a:rPr lang="en-US" altLang="zh-CN"/>
              <a:t> 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可以使用延时双删策略保证数据的一致性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redis.delKey(key);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db.updateData(data);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Thread.sleep(500);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redis.delKey(key);</a:t>
            </a:r>
            <a:endParaRPr lang="en-US" altLang="zh-CN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发现热点数据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algn="l">
              <a:buFont typeface="Arial" panose="020B0604020202020204" pitchFamily="34" charset="0"/>
            </a:pPr>
            <a:r>
              <a:rPr lang="zh-CN" altLang="en-US"/>
              <a:t>服务端的</a:t>
            </a:r>
            <a:r>
              <a:rPr lang="en-US" altLang="zh-CN"/>
              <a:t>jedis.monitor,</a:t>
            </a:r>
            <a:r>
              <a:rPr lang="zh-CN" altLang="en-US"/>
              <a:t>能够记录每一条命令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r>
              <a:rPr lang="zh-CN" altLang="en-US"/>
              <a:t>一个</a:t>
            </a:r>
            <a:r>
              <a:rPr lang="en-US" altLang="zh-CN"/>
              <a:t>monitor</a:t>
            </a:r>
            <a:r>
              <a:rPr lang="zh-CN" altLang="en-US"/>
              <a:t>只能监听一个节点，多个节点需要创建多个</a:t>
            </a:r>
            <a:r>
              <a:rPr lang="en-US" altLang="zh-CN"/>
              <a:t>minotor</a:t>
            </a:r>
            <a:endParaRPr lang="zh-CN" altLang="en-US"/>
          </a:p>
          <a:p>
            <a:pPr algn="l">
              <a:buFont typeface="Arial" panose="020B0604020202020204" pitchFamily="34" charset="0"/>
            </a:pPr>
            <a:endParaRPr lang="en-US" altLang="zh-CN"/>
          </a:p>
          <a:p>
            <a:pPr algn="l">
              <a:buFont typeface="Arial" panose="020B0604020202020204" pitchFamily="34" charset="0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3072130"/>
            <a:ext cx="7399020" cy="2682240"/>
          </a:xfrm>
          <a:prstGeom prst="rect">
            <a:avLst/>
          </a:prstGeom>
        </p:spPr>
      </p:pic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缓存雪崩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雪崩：大量热点数据同时过期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解决：加锁：给每一个</a:t>
            </a:r>
            <a:r>
              <a:rPr lang="en-US" altLang="zh-CN"/>
              <a:t>key</a:t>
            </a:r>
            <a:r>
              <a:rPr lang="zh-CN" altLang="en-US"/>
              <a:t>加锁，同一时间只能有一个线程访问数据库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预更新：过期之后，找个时间去更新，不要等到去查询使用的时候才去更新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altLang="zh-CN"/>
              <a:t>ttl</a:t>
            </a:r>
            <a:r>
              <a:rPr lang="zh-CN" altLang="en-US"/>
              <a:t>加随机数：批量存入时，</a:t>
            </a:r>
            <a:r>
              <a:rPr lang="en-US" altLang="zh-CN"/>
              <a:t>expire</a:t>
            </a:r>
            <a:r>
              <a:rPr lang="zh-CN" altLang="en-US"/>
              <a:t>命令对</a:t>
            </a:r>
            <a:r>
              <a:rPr lang="en-US" altLang="zh-CN"/>
              <a:t>key</a:t>
            </a:r>
            <a:r>
              <a:rPr lang="zh-CN" altLang="en-US"/>
              <a:t>进行设置过期时间时，不要都设置成一样的，给过期时间加随机数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永不过期：如果是真的会一直保持热点数据的</a:t>
            </a:r>
            <a:r>
              <a:rPr lang="en-US" altLang="zh-CN"/>
              <a:t>key</a:t>
            </a:r>
            <a:r>
              <a:rPr lang="zh-CN" altLang="en-US"/>
              <a:t>，就设置为永不过期</a:t>
            </a:r>
            <a:endParaRPr lang="zh-CN" altLang="en-US"/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缓存击穿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缓存击穿：一个热点</a:t>
            </a:r>
            <a:r>
              <a:rPr lang="en-US" altLang="zh-CN"/>
              <a:t>key</a:t>
            </a:r>
            <a:r>
              <a:rPr lang="zh-CN" altLang="en-US"/>
              <a:t>过期了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解决方案：设置永不过期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564515"/>
            <a:ext cx="9144000" cy="825500"/>
          </a:xfrm>
        </p:spPr>
        <p:txBody>
          <a:bodyPr>
            <a:normAutofit fontScale="90000"/>
          </a:bodyPr>
          <a:p>
            <a:r>
              <a:rPr lang="en-US" altLang="zh-CN"/>
              <a:t>embstr</a:t>
            </a:r>
            <a:r>
              <a:rPr lang="zh-CN" altLang="en-US"/>
              <a:t>和</a:t>
            </a:r>
            <a:r>
              <a:rPr lang="en-US" altLang="zh-CN"/>
              <a:t>raw</a:t>
            </a:r>
            <a:r>
              <a:rPr lang="zh-CN" altLang="en-US"/>
              <a:t>的区别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74800"/>
            <a:ext cx="9144000" cy="466661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的只分配一次内存空间：</a:t>
            </a:r>
            <a:r>
              <a:rPr lang="en-US" altLang="zh-CN"/>
              <a:t>RedisObject</a:t>
            </a:r>
            <a:r>
              <a:rPr lang="zh-CN" altLang="en-US"/>
              <a:t>和</a:t>
            </a:r>
            <a:r>
              <a:rPr lang="en-US" altLang="zh-CN"/>
              <a:t>SDS</a:t>
            </a:r>
            <a:r>
              <a:rPr lang="zh-CN" altLang="en-US"/>
              <a:t>连续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raw</a:t>
            </a:r>
            <a:r>
              <a:rPr lang="zh-CN" altLang="en-US"/>
              <a:t>需要分配两次内存空间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的</a:t>
            </a:r>
            <a:r>
              <a:rPr lang="en-US" altLang="zh-CN"/>
              <a:t>value</a:t>
            </a:r>
            <a:r>
              <a:rPr lang="zh-CN" altLang="en-US"/>
              <a:t>增加的时候需要需要重新分配内存，所以一般不能修改，只能读，如果修改就会变成</a:t>
            </a:r>
            <a:r>
              <a:rPr lang="en-US" altLang="zh-CN"/>
              <a:t>raw</a:t>
            </a:r>
            <a:r>
              <a:rPr lang="zh-CN" altLang="en-US"/>
              <a:t>格式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5170" y="3475355"/>
            <a:ext cx="5097780" cy="2766060"/>
          </a:xfrm>
          <a:prstGeom prst="rect">
            <a:avLst/>
          </a:prstGeo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缓存穿透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>
            <a:normAutofit fontScale="70000"/>
          </a:bodyPr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请求数据库不存在的值，</a:t>
            </a:r>
            <a:r>
              <a:rPr lang="en-US" altLang="zh-CN"/>
              <a:t>Redis</a:t>
            </a:r>
            <a:r>
              <a:rPr lang="zh-CN" altLang="en-US"/>
              <a:t>失去作用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（在一个循环中，持续不断的请求查询一个不存在的</a:t>
            </a:r>
            <a:r>
              <a:rPr lang="en-US" altLang="zh-CN"/>
              <a:t>id</a:t>
            </a:r>
            <a:r>
              <a:rPr lang="zh-CN" altLang="en-US"/>
              <a:t>或者值）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解决</a:t>
            </a:r>
            <a:r>
              <a:rPr lang="en-US" altLang="zh-CN"/>
              <a:t>1</a:t>
            </a:r>
            <a:r>
              <a:rPr lang="zh-CN" altLang="en-US"/>
              <a:t>：可以设置一个</a:t>
            </a:r>
            <a:r>
              <a:rPr lang="en-US" altLang="zh-CN"/>
              <a:t>key</a:t>
            </a:r>
            <a:r>
              <a:rPr lang="zh-CN" altLang="en-US"/>
              <a:t>为</a:t>
            </a:r>
            <a:r>
              <a:rPr lang="en-US" altLang="zh-CN"/>
              <a:t>id</a:t>
            </a:r>
            <a:r>
              <a:rPr lang="zh-CN" altLang="en-US"/>
              <a:t>，</a:t>
            </a:r>
            <a:r>
              <a:rPr lang="en-US" altLang="zh-CN"/>
              <a:t>value</a:t>
            </a:r>
            <a:r>
              <a:rPr lang="zh-CN" altLang="en-US"/>
              <a:t>为</a:t>
            </a:r>
            <a:r>
              <a:rPr lang="en-US" altLang="zh-CN"/>
              <a:t>null</a:t>
            </a:r>
            <a:r>
              <a:rPr lang="zh-CN" altLang="en-US"/>
              <a:t>这样的值，不过需要设置过期时间，以防数据库中插入了，</a:t>
            </a:r>
            <a:r>
              <a:rPr lang="en-US" altLang="zh-CN"/>
              <a:t>redis</a:t>
            </a:r>
            <a:r>
              <a:rPr lang="zh-CN" altLang="en-US"/>
              <a:t>不会更新值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解决</a:t>
            </a:r>
            <a:r>
              <a:rPr lang="en-US" altLang="zh-CN"/>
              <a:t>2</a:t>
            </a:r>
            <a:r>
              <a:rPr lang="zh-CN" altLang="en-US"/>
              <a:t>：如果循环中每一次请求的</a:t>
            </a:r>
            <a:r>
              <a:rPr lang="en-US" altLang="zh-CN"/>
              <a:t>id</a:t>
            </a:r>
            <a:r>
              <a:rPr lang="zh-CN" altLang="en-US"/>
              <a:t>都不一样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布隆过滤器：</a:t>
            </a:r>
            <a:r>
              <a:rPr lang="en-US" altLang="zh-CN"/>
              <a:t>1</a:t>
            </a:r>
            <a:r>
              <a:rPr lang="zh-CN" altLang="en-US"/>
              <a:t>：位数组（二进制向量）（</a:t>
            </a:r>
            <a:r>
              <a:rPr lang="en-US" altLang="zh-CN"/>
              <a:t>bitMap</a:t>
            </a:r>
            <a:r>
              <a:rPr lang="zh-CN" altLang="en-US"/>
              <a:t>），</a:t>
            </a:r>
            <a:r>
              <a:rPr lang="en-US" altLang="zh-CN"/>
              <a:t>2</a:t>
            </a:r>
            <a:r>
              <a:rPr lang="zh-CN" altLang="en-US"/>
              <a:t>：一系列随机映射函数（哈希函数）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如果布隆过滤器判断某个元素在容器中存在，则不一定存在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如果布隆过滤器判断不存在，则一定不存在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布隆过滤器有默认</a:t>
            </a:r>
            <a:r>
              <a:rPr lang="en-US" altLang="zh-CN"/>
              <a:t>0.03</a:t>
            </a:r>
            <a:r>
              <a:rPr lang="zh-CN" altLang="en-US"/>
              <a:t>的误判率</a:t>
            </a:r>
            <a:endParaRPr lang="zh-CN" altLang="en-US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zh-CN" altLang="en-US"/>
              <a:t>布隆过滤器不支持删除</a:t>
            </a:r>
            <a:endParaRPr lang="zh-CN" altLang="en-US"/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392430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布隆过滤器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40144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布隆过滤器解决了如何在海量元素中，例如</a:t>
            </a:r>
            <a:r>
              <a:rPr lang="en-US" altLang="zh-CN"/>
              <a:t>10</a:t>
            </a:r>
            <a:r>
              <a:rPr lang="zh-CN" altLang="en-US"/>
              <a:t>亿无序，不定长，不重复，快速的判断一个元素是否存在</a:t>
            </a: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2433320"/>
            <a:ext cx="7162800" cy="4160520"/>
          </a:xfrm>
          <a:prstGeom prst="rect">
            <a:avLst/>
          </a:prstGeom>
        </p:spPr>
      </p:pic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布隆过滤器的使用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00" y="1923415"/>
            <a:ext cx="8420100" cy="3634740"/>
          </a:xfrm>
          <a:prstGeom prst="rect">
            <a:avLst/>
          </a:prstGeo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r>
              <a:rPr lang="zh-CN" altLang="en-US"/>
              <a:t>带计数器的布隆过滤器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支持删除操作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25600" y="2842895"/>
            <a:ext cx="8351520" cy="3870960"/>
          </a:xfrm>
          <a:prstGeom prst="rect">
            <a:avLst/>
          </a:prstGeom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777875"/>
            <a:ext cx="9144000" cy="896620"/>
          </a:xfrm>
        </p:spPr>
        <p:txBody>
          <a:bodyPr>
            <a:normAutofit fontScale="90000"/>
          </a:bodyPr>
          <a:p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2223135"/>
            <a:ext cx="9144000" cy="303466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72515" y="443230"/>
            <a:ext cx="10046970" cy="815975"/>
          </a:xfrm>
        </p:spPr>
        <p:txBody>
          <a:bodyPr>
            <a:normAutofit fontScale="90000"/>
          </a:bodyPr>
          <a:p>
            <a:r>
              <a:rPr lang="en-US" altLang="zh-CN"/>
              <a:t>int</a:t>
            </a:r>
            <a:r>
              <a:rPr lang="zh-CN" altLang="en-US"/>
              <a:t>和</a:t>
            </a:r>
            <a:r>
              <a:rPr lang="en-US" altLang="zh-CN"/>
              <a:t>embstr</a:t>
            </a:r>
            <a:r>
              <a:rPr lang="zh-CN" altLang="en-US"/>
              <a:t>什么时候转化为</a:t>
            </a:r>
            <a:r>
              <a:rPr lang="en-US" altLang="zh-CN"/>
              <a:t>raw</a:t>
            </a:r>
            <a:endParaRPr lang="en-US" altLang="zh-CN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533525"/>
            <a:ext cx="9144000" cy="447484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 </a:t>
            </a:r>
            <a:r>
              <a:rPr lang="zh-CN" altLang="en-US"/>
              <a:t>数据不再是整数</a:t>
            </a:r>
            <a:r>
              <a:rPr lang="en-US" altLang="zh-CN"/>
              <a:t> ---raw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int</a:t>
            </a:r>
            <a:r>
              <a:rPr lang="zh-CN" altLang="en-US"/>
              <a:t>大小超过了</a:t>
            </a:r>
            <a:r>
              <a:rPr lang="en-US" altLang="zh-CN"/>
              <a:t>long</a:t>
            </a:r>
            <a:r>
              <a:rPr lang="zh-CN" altLang="en-US"/>
              <a:t>的范围</a:t>
            </a:r>
            <a:r>
              <a:rPr lang="en-US" altLang="zh-CN"/>
              <a:t>(2^63-1)----embstr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长度超过了</a:t>
            </a:r>
            <a:r>
              <a:rPr lang="en-US" altLang="zh-CN"/>
              <a:t>44</a:t>
            </a:r>
            <a:r>
              <a:rPr lang="zh-CN" altLang="en-US"/>
              <a:t>个字节</a:t>
            </a:r>
            <a:r>
              <a:rPr lang="en-US" altLang="zh-CN"/>
              <a:t>---raw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object encoding k1 </a:t>
            </a:r>
            <a:r>
              <a:rPr lang="zh-CN" altLang="en-US"/>
              <a:t>查看</a:t>
            </a:r>
            <a:r>
              <a:rPr lang="en-US" altLang="zh-CN"/>
              <a:t> key</a:t>
            </a:r>
            <a:r>
              <a:rPr lang="zh-CN" altLang="en-US"/>
              <a:t>的</a:t>
            </a:r>
            <a:r>
              <a:rPr lang="en-US" altLang="zh-CN"/>
              <a:t>string</a:t>
            </a:r>
            <a:r>
              <a:rPr lang="zh-CN" altLang="en-US"/>
              <a:t>类型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altLang="zh-CN"/>
              <a:t>embstr</a:t>
            </a:r>
            <a:r>
              <a:rPr lang="zh-CN" altLang="en-US"/>
              <a:t>格式的，不能修改，如果修改则会变为</a:t>
            </a:r>
            <a:r>
              <a:rPr lang="en-US" altLang="zh-CN"/>
              <a:t>raw</a:t>
            </a:r>
            <a:r>
              <a:rPr lang="zh-CN" altLang="en-US"/>
              <a:t>格式的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编码转换在</a:t>
            </a:r>
            <a:r>
              <a:rPr lang="en-US" altLang="zh-CN"/>
              <a:t>Redis</a:t>
            </a:r>
            <a:r>
              <a:rPr lang="zh-CN" altLang="en-US"/>
              <a:t>写入数据时完成，且转换过程不可逆，只能从小内存编码向大内存编码转换（不包括重新</a:t>
            </a:r>
            <a:r>
              <a:rPr lang="en-US" altLang="zh-CN"/>
              <a:t>set)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392430"/>
            <a:ext cx="9144000" cy="683260"/>
          </a:xfrm>
        </p:spPr>
        <p:txBody>
          <a:bodyPr>
            <a:normAutofit fontScale="90000"/>
          </a:bodyPr>
          <a:p>
            <a:r>
              <a:rPr lang="en-US" altLang="zh-CN"/>
              <a:t>String</a:t>
            </a:r>
            <a:r>
              <a:rPr lang="zh-CN" altLang="en-US"/>
              <a:t>用用场景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1279525"/>
            <a:ext cx="9144000" cy="4789805"/>
          </a:xfrm>
        </p:spPr>
        <p:txBody>
          <a:bodyPr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缓存</a:t>
            </a:r>
            <a:endParaRPr lang="zh-CN" altLang="en-US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</a:t>
            </a:r>
            <a:r>
              <a:rPr lang="en-US" altLang="zh-CN"/>
              <a:t>Session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分布式锁</a:t>
            </a:r>
            <a:r>
              <a:rPr lang="en-US" altLang="zh-CN"/>
              <a:t>set NX EX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分布式全局</a:t>
            </a:r>
            <a:r>
              <a:rPr lang="en-US" altLang="zh-CN"/>
              <a:t>ID 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计数器</a:t>
            </a:r>
            <a:r>
              <a:rPr lang="en-US" altLang="zh-CN"/>
              <a:t>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限流</a:t>
            </a:r>
            <a:r>
              <a:rPr lang="en-US" altLang="zh-CN"/>
              <a:t>incr</a:t>
            </a:r>
            <a:endParaRPr lang="en-US" altLang="zh-CN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zh-CN" altLang="en-US"/>
              <a:t>位操作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TABLE_BEAUTIFY" val="smartTable{fa39308b-9693-4208-b989-92a39a3feb21}"/>
  <p:tag name="TABLE_ENDDRAG_ORIGIN_RECT" val="772*199"/>
  <p:tag name="TABLE_ENDDRAG_RECT" val="120*273*772*199"/>
</p:tagLst>
</file>

<file path=ppt/tags/tag2.xml><?xml version="1.0" encoding="utf-8"?>
<p:tagLst xmlns:p="http://schemas.openxmlformats.org/presentationml/2006/main">
  <p:tag name="KSO_WM_UNIT_PLACING_PICTURE_USER_VIEWPORT" val="{&quot;height&quot;:4908,&quot;width&quot;:8628}"/>
</p:tagLst>
</file>

<file path=ppt/tags/tag3.xml><?xml version="1.0" encoding="utf-8"?>
<p:tagLst xmlns:p="http://schemas.openxmlformats.org/presentationml/2006/main">
  <p:tag name="KSO_WM_UNIT_PLACING_PICTURE_USER_VIEWPORT" val="{&quot;height&quot;:8592,&quot;width&quot;:11520}"/>
</p:tagLst>
</file>

<file path=ppt/tags/tag4.xml><?xml version="1.0" encoding="utf-8"?>
<p:tagLst xmlns:p="http://schemas.openxmlformats.org/presentationml/2006/main">
  <p:tag name="COMMONDATA" val="eyJoZGlkIjoiODFlZGE4MGI2NmJkMTA2MDhiN2M0ZTQ3ZTBjOGZkODMifQ=="/>
  <p:tag name="KSO_WPP_MARK_KEY" val="1508e27e-3b5b-4b81-8e83-861ac59cd7ca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8783</Words>
  <Application>WPS 演示</Application>
  <PresentationFormat>宽屏</PresentationFormat>
  <Paragraphs>612</Paragraphs>
  <Slides>74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74</vt:i4>
      </vt:variant>
    </vt:vector>
  </HeadingPairs>
  <TitlesOfParts>
    <vt:vector size="81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redis基本特性</vt:lpstr>
      <vt:lpstr>redis命令</vt:lpstr>
      <vt:lpstr>string-存储类型</vt:lpstr>
      <vt:lpstr>String--操作命令</vt:lpstr>
      <vt:lpstr>String类型的三种编码</vt:lpstr>
      <vt:lpstr>为什么redis要用SDS实现字符串</vt:lpstr>
      <vt:lpstr>embstr和raw的区别</vt:lpstr>
      <vt:lpstr>int和embstr什么时候转化为raw</vt:lpstr>
      <vt:lpstr>String用用场景</vt:lpstr>
      <vt:lpstr>一个KV怎么存储一张表的数据</vt:lpstr>
      <vt:lpstr>String与Hash的区别</vt:lpstr>
      <vt:lpstr>Hash基本操作</vt:lpstr>
      <vt:lpstr>Hash--存储结构</vt:lpstr>
      <vt:lpstr>Hash--什么时候用ziplist</vt:lpstr>
      <vt:lpstr>List列表（有序）</vt:lpstr>
      <vt:lpstr>List操作命令</vt:lpstr>
      <vt:lpstr>List存储原理quicklist</vt:lpstr>
      <vt:lpstr>set集合</vt:lpstr>
      <vt:lpstr>set命令</vt:lpstr>
      <vt:lpstr>set存储结构</vt:lpstr>
      <vt:lpstr>zset存储结构</vt:lpstr>
      <vt:lpstr>zset操作命令</vt:lpstr>
      <vt:lpstr>zset--存储结构</vt:lpstr>
      <vt:lpstr>什么是skiplist</vt:lpstr>
      <vt:lpstr>发布订阅命令</vt:lpstr>
      <vt:lpstr>按规则（pattern）订阅频道</vt:lpstr>
      <vt:lpstr>redis事务特性</vt:lpstr>
      <vt:lpstr>redis事务命令</vt:lpstr>
      <vt:lpstr>Lua脚本</vt:lpstr>
      <vt:lpstr>redis中执行Lua脚本</vt:lpstr>
      <vt:lpstr>在Lua脚本中执行redis命令</vt:lpstr>
      <vt:lpstr>Lua脚本文件</vt:lpstr>
      <vt:lpstr>redis为什么这么快</vt:lpstr>
      <vt:lpstr>虚拟内存的作用</vt:lpstr>
      <vt:lpstr>用户空间和内核空间</vt:lpstr>
      <vt:lpstr>传统IO数据拷贝</vt:lpstr>
      <vt:lpstr>Blocking I/O</vt:lpstr>
      <vt:lpstr>I/O多路复用multiplexing</vt:lpstr>
      <vt:lpstr>多路复用</vt:lpstr>
      <vt:lpstr>过期策略</vt:lpstr>
      <vt:lpstr>淘汰策略</vt:lpstr>
      <vt:lpstr>LFU的实现</vt:lpstr>
      <vt:lpstr>持久化策略</vt:lpstr>
      <vt:lpstr>RDB特点</vt:lpstr>
      <vt:lpstr>AOF</vt:lpstr>
      <vt:lpstr>redis主从</vt:lpstr>
      <vt:lpstr>主从复制</vt:lpstr>
      <vt:lpstr>Sentinel哨兵</vt:lpstr>
      <vt:lpstr>Sentinel选举</vt:lpstr>
      <vt:lpstr>master节点选举因素</vt:lpstr>
      <vt:lpstr>Jedis哨兵连接池</vt:lpstr>
      <vt:lpstr>jedis分片连接池</vt:lpstr>
      <vt:lpstr>一致性hash</vt:lpstr>
      <vt:lpstr>一致性hash：虚拟节点</vt:lpstr>
      <vt:lpstr>hash环底层</vt:lpstr>
      <vt:lpstr>redis集群key分片</vt:lpstr>
      <vt:lpstr>redis Cluster故障转移</vt:lpstr>
      <vt:lpstr>Redis Cluster特点</vt:lpstr>
      <vt:lpstr>新增节点</vt:lpstr>
      <vt:lpstr>jedis客户端</vt:lpstr>
      <vt:lpstr>分布式锁基本要求</vt:lpstr>
      <vt:lpstr>pipeline</vt:lpstr>
      <vt:lpstr>Luttece同步</vt:lpstr>
      <vt:lpstr>Luttece异步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李佩玉</dc:creator>
  <cp:lastModifiedBy>李佩玉</cp:lastModifiedBy>
  <cp:revision>249</cp:revision>
  <dcterms:created xsi:type="dcterms:W3CDTF">2022-09-12T04:18:00Z</dcterms:created>
  <dcterms:modified xsi:type="dcterms:W3CDTF">2022-09-17T04:42:14Z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4DA7556230E24DFE8F3A20E0DBC71B4D</vt:lpwstr>
  </property>
  <property fmtid="{D5CDD505-2E9C-101B-9397-08002B2CF9AE}" pid="3" name="KSOProductBuildVer">
    <vt:lpwstr>2052-11.1.0.12313</vt:lpwstr>
  </property>
</Properties>
</file>

<file path=docProps/thumbnail.jpeg>
</file>